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46"/>
  </p:notesMasterIdLst>
  <p:handoutMasterIdLst>
    <p:handoutMasterId r:id="rId47"/>
  </p:handoutMasterIdLst>
  <p:sldIdLst>
    <p:sldId id="256" r:id="rId2"/>
    <p:sldId id="293" r:id="rId3"/>
    <p:sldId id="294" r:id="rId4"/>
    <p:sldId id="284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85" r:id="rId13"/>
    <p:sldId id="264" r:id="rId14"/>
    <p:sldId id="295" r:id="rId15"/>
    <p:sldId id="299" r:id="rId16"/>
    <p:sldId id="297" r:id="rId17"/>
    <p:sldId id="298" r:id="rId18"/>
    <p:sldId id="311" r:id="rId19"/>
    <p:sldId id="312" r:id="rId20"/>
    <p:sldId id="265" r:id="rId21"/>
    <p:sldId id="301" r:id="rId22"/>
    <p:sldId id="302" r:id="rId23"/>
    <p:sldId id="300" r:id="rId24"/>
    <p:sldId id="286" r:id="rId25"/>
    <p:sldId id="267" r:id="rId26"/>
    <p:sldId id="269" r:id="rId27"/>
    <p:sldId id="314" r:id="rId28"/>
    <p:sldId id="313" r:id="rId29"/>
    <p:sldId id="273" r:id="rId30"/>
    <p:sldId id="274" r:id="rId31"/>
    <p:sldId id="276" r:id="rId32"/>
    <p:sldId id="305" r:id="rId33"/>
    <p:sldId id="287" r:id="rId34"/>
    <p:sldId id="307" r:id="rId35"/>
    <p:sldId id="308" r:id="rId36"/>
    <p:sldId id="280" r:id="rId37"/>
    <p:sldId id="303" r:id="rId38"/>
    <p:sldId id="278" r:id="rId39"/>
    <p:sldId id="288" r:id="rId40"/>
    <p:sldId id="309" r:id="rId41"/>
    <p:sldId id="281" r:id="rId42"/>
    <p:sldId id="282" r:id="rId43"/>
    <p:sldId id="310" r:id="rId44"/>
    <p:sldId id="289" r:id="rId45"/>
  </p:sldIdLst>
  <p:sldSz cx="9144000" cy="6858000" type="screen4x3"/>
  <p:notesSz cx="6888163" cy="10018713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1296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856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handoutMaster" Target="handoutMasters/handout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BE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902075" y="0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7EABF6-286F-49A3-BC1E-E340B50B09C7}" type="datetimeFigureOut">
              <a:rPr lang="fr-BE" smtClean="0"/>
              <a:pPr/>
              <a:t>28/07/2014</a:t>
            </a:fld>
            <a:endParaRPr lang="fr-BE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9515475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BE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902075" y="9515475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3BA47D-0CE9-4138-A22B-700C6C4FFC15}" type="slidenum">
              <a:rPr lang="fr-BE" smtClean="0"/>
              <a:pPr/>
              <a:t>‹N°›</a:t>
            </a:fld>
            <a:endParaRPr lang="fr-B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4871" cy="500936"/>
          </a:xfrm>
          <a:prstGeom prst="rect">
            <a:avLst/>
          </a:prstGeom>
        </p:spPr>
        <p:txBody>
          <a:bodyPr vert="horz" lIns="96606" tIns="48303" rIns="96606" bIns="48303" rtlCol="0"/>
          <a:lstStyle>
            <a:lvl1pPr algn="l">
              <a:defRPr sz="1300"/>
            </a:lvl1pPr>
          </a:lstStyle>
          <a:p>
            <a:endParaRPr lang="fr-BE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901698" y="0"/>
            <a:ext cx="2984871" cy="500936"/>
          </a:xfrm>
          <a:prstGeom prst="rect">
            <a:avLst/>
          </a:prstGeom>
        </p:spPr>
        <p:txBody>
          <a:bodyPr vert="horz" lIns="96606" tIns="48303" rIns="96606" bIns="48303" rtlCol="0"/>
          <a:lstStyle>
            <a:lvl1pPr algn="r">
              <a:defRPr sz="1300"/>
            </a:lvl1pPr>
          </a:lstStyle>
          <a:p>
            <a:fld id="{74D9AE1F-99C7-4E50-AAC5-795AEEC49EC6}" type="datetimeFigureOut">
              <a:rPr lang="fr-BE" smtClean="0"/>
              <a:pPr/>
              <a:t>28/07/2014</a:t>
            </a:fld>
            <a:endParaRPr lang="fr-BE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939800" y="750888"/>
            <a:ext cx="5008563" cy="37576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06" tIns="48303" rIns="96606" bIns="48303" rtlCol="0" anchor="ctr"/>
          <a:lstStyle/>
          <a:p>
            <a:endParaRPr lang="fr-BE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8817" y="4758889"/>
            <a:ext cx="5510530" cy="4508421"/>
          </a:xfrm>
          <a:prstGeom prst="rect">
            <a:avLst/>
          </a:prstGeom>
        </p:spPr>
        <p:txBody>
          <a:bodyPr vert="horz" lIns="96606" tIns="48303" rIns="96606" bIns="48303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516038"/>
            <a:ext cx="2984871" cy="500936"/>
          </a:xfrm>
          <a:prstGeom prst="rect">
            <a:avLst/>
          </a:prstGeom>
        </p:spPr>
        <p:txBody>
          <a:bodyPr vert="horz" lIns="96606" tIns="48303" rIns="96606" bIns="48303" rtlCol="0" anchor="b"/>
          <a:lstStyle>
            <a:lvl1pPr algn="l">
              <a:defRPr sz="1300"/>
            </a:lvl1pPr>
          </a:lstStyle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901698" y="9516038"/>
            <a:ext cx="2984871" cy="500936"/>
          </a:xfrm>
          <a:prstGeom prst="rect">
            <a:avLst/>
          </a:prstGeom>
        </p:spPr>
        <p:txBody>
          <a:bodyPr vert="horz" lIns="96606" tIns="48303" rIns="96606" bIns="48303" rtlCol="0" anchor="b"/>
          <a:lstStyle>
            <a:lvl1pPr algn="r">
              <a:defRPr sz="1300"/>
            </a:lvl1pPr>
          </a:lstStyle>
          <a:p>
            <a:fld id="{013A7E05-2AFA-42CE-93DF-17D055A9D203}" type="slidenum">
              <a:rPr lang="fr-BE" smtClean="0"/>
              <a:pPr/>
              <a:t>‹N°›</a:t>
            </a:fld>
            <a:endParaRPr lang="fr-B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19ADCB0-A042-4FE0-B941-A171A86797C2}" type="slidenum">
              <a:rPr lang="nl-NL"/>
              <a:pPr/>
              <a:t>25</a:t>
            </a:fld>
            <a:endParaRPr lang="nl-NL"/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GB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BA0515E-2F2A-4026-A65D-F34E6A63F4A4}" type="slidenum">
              <a:rPr lang="nl-NL"/>
              <a:pPr/>
              <a:t>38</a:t>
            </a:fld>
            <a:endParaRPr lang="nl-NL"/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GB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829F450-7EE6-40A2-953B-32BCD93D913F}" type="slidenum">
              <a:rPr lang="fr-FR"/>
              <a:pPr/>
              <a:t>41</a:t>
            </a:fld>
            <a:endParaRPr lang="fr-FR"/>
          </a:p>
        </p:txBody>
      </p:sp>
      <p:sp>
        <p:nvSpPr>
          <p:cNvPr id="305155" name="Rectangle 1027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39800" y="750888"/>
            <a:ext cx="5010150" cy="375761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5154" name="Rectangle 1026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8848" y="4758155"/>
            <a:ext cx="5050469" cy="4508584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4182217-7FE1-4ED7-9861-1E9A2DEF74D6}" type="slidenum">
              <a:rPr lang="fr-FR"/>
              <a:pPr/>
              <a:t>42</a:t>
            </a:fld>
            <a:endParaRPr lang="fr-FR"/>
          </a:p>
        </p:txBody>
      </p:sp>
      <p:sp>
        <p:nvSpPr>
          <p:cNvPr id="306179" name="Rectangle 205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6178" name="Rectangle 2050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ADFDBB1-BD28-49D1-841A-AC37031DF517}" type="slidenum">
              <a:rPr lang="nl-NL"/>
              <a:pPr/>
              <a:t>26</a:t>
            </a:fld>
            <a:endParaRPr lang="nl-NL"/>
          </a:p>
        </p:txBody>
      </p:sp>
      <p:sp>
        <p:nvSpPr>
          <p:cNvPr id="28675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  <p:sp>
        <p:nvSpPr>
          <p:cNvPr id="28676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1231849" y="4816322"/>
            <a:ext cx="4414918" cy="4396747"/>
          </a:xfrm>
          <a:noFill/>
          <a:ln/>
        </p:spPr>
        <p:txBody>
          <a:bodyPr lIns="95264" tIns="47632" rIns="95264" bIns="47632"/>
          <a:lstStyle/>
          <a:p>
            <a:endParaRPr lang="en-GB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63ED9DA-535B-484F-9B0D-35AEF50DECEF}" type="slidenum">
              <a:rPr lang="nl-NL"/>
              <a:pPr/>
              <a:t>29</a:t>
            </a:fld>
            <a:endParaRPr lang="nl-NL"/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31849" y="4816322"/>
            <a:ext cx="4414918" cy="4396747"/>
          </a:xfrm>
          <a:noFill/>
          <a:ln/>
        </p:spPr>
        <p:txBody>
          <a:bodyPr lIns="95264" tIns="47632" rIns="95264" bIns="47632"/>
          <a:lstStyle/>
          <a:p>
            <a:endParaRPr lang="en-GB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4EDA320-E358-4DED-BB68-408FA9CECD31}" type="slidenum">
              <a:rPr lang="nl-NL"/>
              <a:pPr/>
              <a:t>30</a:t>
            </a:fld>
            <a:endParaRPr lang="nl-NL"/>
          </a:p>
        </p:txBody>
      </p:sp>
      <p:sp>
        <p:nvSpPr>
          <p:cNvPr id="31747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  <p:sp>
        <p:nvSpPr>
          <p:cNvPr id="31748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1231849" y="4816322"/>
            <a:ext cx="4414918" cy="4396747"/>
          </a:xfrm>
          <a:noFill/>
          <a:ln/>
        </p:spPr>
        <p:txBody>
          <a:bodyPr lIns="95264" tIns="47632" rIns="95264" bIns="47632"/>
          <a:lstStyle/>
          <a:p>
            <a:endParaRPr lang="en-GB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55FF1A9-EA9D-4C87-B416-7CC6395B9BF8}" type="slidenum">
              <a:rPr lang="nl-NL"/>
              <a:pPr/>
              <a:t>31</a:t>
            </a:fld>
            <a:endParaRPr lang="nl-NL"/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31849" y="4816322"/>
            <a:ext cx="4414918" cy="4396747"/>
          </a:xfrm>
          <a:noFill/>
          <a:ln/>
        </p:spPr>
        <p:txBody>
          <a:bodyPr lIns="95264" tIns="47632" rIns="95264" bIns="47632"/>
          <a:lstStyle/>
          <a:p>
            <a:endParaRPr lang="en-GB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2BD3760-C2E4-448C-8860-667C0B3941D3}" type="slidenum">
              <a:rPr lang="fr-FR"/>
              <a:pPr/>
              <a:t>32</a:t>
            </a:fld>
            <a:endParaRPr lang="fr-FR"/>
          </a:p>
        </p:txBody>
      </p:sp>
      <p:sp>
        <p:nvSpPr>
          <p:cNvPr id="143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9BC995E-B3A9-473B-B165-43BD1B1BE021}" type="slidenum">
              <a:rPr lang="fr-FR"/>
              <a:pPr/>
              <a:t>34</a:t>
            </a:fld>
            <a:endParaRPr lang="fr-FR"/>
          </a:p>
        </p:txBody>
      </p:sp>
      <p:sp>
        <p:nvSpPr>
          <p:cNvPr id="16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0A9D27F-37E1-4224-9353-E297975E6C47}" type="slidenum">
              <a:rPr lang="fr-FR"/>
              <a:pPr/>
              <a:t>35</a:t>
            </a:fld>
            <a:endParaRPr lang="fr-FR"/>
          </a:p>
        </p:txBody>
      </p:sp>
      <p:sp>
        <p:nvSpPr>
          <p:cNvPr id="18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6C9BEC6-20EB-4547-905C-5DE077E6489C}" type="slidenum">
              <a:rPr lang="fr-FR"/>
              <a:pPr/>
              <a:t>36</a:t>
            </a:fld>
            <a:endParaRPr lang="fr-FR"/>
          </a:p>
        </p:txBody>
      </p:sp>
      <p:sp>
        <p:nvSpPr>
          <p:cNvPr id="231427" name="Rectangle 205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1426" name="Rectangle 2050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474D41-0494-4B84-8958-21656D9062D0}" type="datetimeFigureOut">
              <a:rPr lang="fr-BE" smtClean="0"/>
              <a:pPr/>
              <a:t>28/07/2014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CF5BBB-B85B-44CF-971D-2FD3F883B2C1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474D41-0494-4B84-8958-21656D9062D0}" type="datetimeFigureOut">
              <a:rPr lang="fr-BE" smtClean="0"/>
              <a:pPr/>
              <a:t>28/07/2014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CF5BBB-B85B-44CF-971D-2FD3F883B2C1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474D41-0494-4B84-8958-21656D9062D0}" type="datetimeFigureOut">
              <a:rPr lang="fr-BE" smtClean="0"/>
              <a:pPr/>
              <a:t>28/07/2014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CF5BBB-B85B-44CF-971D-2FD3F883B2C1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Titre. Image de la bibliothèque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e l'image de la bibliothèque 2"/>
          <p:cNvSpPr>
            <a:spLocks noGrp="1"/>
          </p:cNvSpPr>
          <p:nvPr>
            <p:ph type="clipArt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A52172AE-4A70-4B01-BC40-CE2402927EA1}" type="slidenum">
              <a:rPr lang="fr-FR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474D41-0494-4B84-8958-21656D9062D0}" type="datetimeFigureOut">
              <a:rPr lang="fr-BE" smtClean="0"/>
              <a:pPr/>
              <a:t>28/07/2014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CF5BBB-B85B-44CF-971D-2FD3F883B2C1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474D41-0494-4B84-8958-21656D9062D0}" type="datetimeFigureOut">
              <a:rPr lang="fr-BE" smtClean="0"/>
              <a:pPr/>
              <a:t>28/07/2014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CF5BBB-B85B-44CF-971D-2FD3F883B2C1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474D41-0494-4B84-8958-21656D9062D0}" type="datetimeFigureOut">
              <a:rPr lang="fr-BE" smtClean="0"/>
              <a:pPr/>
              <a:t>28/07/2014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CF5BBB-B85B-44CF-971D-2FD3F883B2C1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474D41-0494-4B84-8958-21656D9062D0}" type="datetimeFigureOut">
              <a:rPr lang="fr-BE" smtClean="0"/>
              <a:pPr/>
              <a:t>28/07/2014</a:t>
            </a:fld>
            <a:endParaRPr lang="fr-BE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CF5BBB-B85B-44CF-971D-2FD3F883B2C1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474D41-0494-4B84-8958-21656D9062D0}" type="datetimeFigureOut">
              <a:rPr lang="fr-BE" smtClean="0"/>
              <a:pPr/>
              <a:t>28/07/2014</a:t>
            </a:fld>
            <a:endParaRPr lang="fr-BE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CF5BBB-B85B-44CF-971D-2FD3F883B2C1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474D41-0494-4B84-8958-21656D9062D0}" type="datetimeFigureOut">
              <a:rPr lang="fr-BE" smtClean="0"/>
              <a:pPr/>
              <a:t>28/07/2014</a:t>
            </a:fld>
            <a:endParaRPr lang="fr-BE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CF5BBB-B85B-44CF-971D-2FD3F883B2C1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474D41-0494-4B84-8958-21656D9062D0}" type="datetimeFigureOut">
              <a:rPr lang="fr-BE" smtClean="0"/>
              <a:pPr/>
              <a:t>28/07/2014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CF5BBB-B85B-44CF-971D-2FD3F883B2C1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474D41-0494-4B84-8958-21656D9062D0}" type="datetimeFigureOut">
              <a:rPr lang="fr-BE" smtClean="0"/>
              <a:pPr/>
              <a:t>28/07/2014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CF5BBB-B85B-44CF-971D-2FD3F883B2C1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474D41-0494-4B84-8958-21656D9062D0}" type="datetimeFigureOut">
              <a:rPr lang="fr-BE" smtClean="0"/>
              <a:pPr/>
              <a:t>28/07/2014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CF5BBB-B85B-44CF-971D-2FD3F883B2C1}" type="slidenum">
              <a:rPr lang="fr-BE" smtClean="0"/>
              <a:pPr/>
              <a:t>‹N°›</a:t>
            </a:fld>
            <a:endParaRPr lang="fr-BE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8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3568" y="1196752"/>
            <a:ext cx="7772400" cy="1470025"/>
          </a:xfrm>
        </p:spPr>
        <p:txBody>
          <a:bodyPr>
            <a:noAutofit/>
          </a:bodyPr>
          <a:lstStyle/>
          <a:p>
            <a:r>
              <a:rPr lang="fr-BE" sz="4000" dirty="0" smtClean="0">
                <a:solidFill>
                  <a:schemeClr val="bg1"/>
                </a:solidFill>
              </a:rPr>
              <a:t>A </a:t>
            </a:r>
            <a:r>
              <a:rPr lang="fr-BE" sz="4000" dirty="0" err="1" smtClean="0">
                <a:solidFill>
                  <a:schemeClr val="bg1"/>
                </a:solidFill>
              </a:rPr>
              <a:t>haunting</a:t>
            </a:r>
            <a:r>
              <a:rPr lang="fr-BE" sz="4000" dirty="0" smtClean="0">
                <a:solidFill>
                  <a:schemeClr val="bg1"/>
                </a:solidFill>
              </a:rPr>
              <a:t> issue : </a:t>
            </a:r>
            <a:br>
              <a:rPr lang="fr-BE" sz="4000" dirty="0" smtClean="0">
                <a:solidFill>
                  <a:schemeClr val="bg1"/>
                </a:solidFill>
              </a:rPr>
            </a:br>
            <a:r>
              <a:rPr lang="fr-BE" sz="4000" dirty="0" smtClean="0">
                <a:solidFill>
                  <a:schemeClr val="bg1"/>
                </a:solidFill>
              </a:rPr>
              <a:t>the </a:t>
            </a:r>
            <a:r>
              <a:rPr lang="fr-BE" sz="4000" dirty="0" err="1" smtClean="0">
                <a:solidFill>
                  <a:schemeClr val="bg1"/>
                </a:solidFill>
              </a:rPr>
              <a:t>destiny</a:t>
            </a:r>
            <a:r>
              <a:rPr lang="fr-BE" sz="4000" dirty="0" smtClean="0">
                <a:solidFill>
                  <a:schemeClr val="bg1"/>
                </a:solidFill>
              </a:rPr>
              <a:t> of plutonium</a:t>
            </a:r>
            <a:endParaRPr lang="fr-BE" sz="4000" dirty="0">
              <a:solidFill>
                <a:schemeClr val="bg1"/>
              </a:solidFill>
            </a:endParaRP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BE" dirty="0" smtClean="0"/>
              <a:t>Alain MICHEL</a:t>
            </a:r>
          </a:p>
          <a:p>
            <a:r>
              <a:rPr lang="fr-BE" sz="2800" dirty="0" smtClean="0"/>
              <a:t>ANS , </a:t>
            </a:r>
            <a:r>
              <a:rPr lang="fr-BE" sz="2800" dirty="0" err="1" smtClean="0"/>
              <a:t>September</a:t>
            </a:r>
            <a:r>
              <a:rPr lang="fr-BE" sz="2800" dirty="0" smtClean="0"/>
              <a:t> 16, 2014</a:t>
            </a:r>
            <a:endParaRPr lang="fr-BE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smtClean="0">
                <a:solidFill>
                  <a:schemeClr val="bg1"/>
                </a:solidFill>
              </a:rPr>
              <a:t>Full </a:t>
            </a:r>
            <a:r>
              <a:rPr lang="fr-BE" dirty="0" err="1" smtClean="0">
                <a:solidFill>
                  <a:schemeClr val="bg1"/>
                </a:solidFill>
              </a:rPr>
              <a:t>capacity</a:t>
            </a:r>
            <a:r>
              <a:rPr lang="fr-BE" dirty="0" smtClean="0">
                <a:solidFill>
                  <a:schemeClr val="bg1"/>
                </a:solidFill>
              </a:rPr>
              <a:t> </a:t>
            </a:r>
            <a:r>
              <a:rPr lang="fr-BE" dirty="0" err="1" smtClean="0">
                <a:solidFill>
                  <a:schemeClr val="bg1"/>
                </a:solidFill>
              </a:rPr>
              <a:t>until</a:t>
            </a:r>
            <a:r>
              <a:rPr lang="fr-BE" dirty="0" smtClean="0">
                <a:solidFill>
                  <a:schemeClr val="bg1"/>
                </a:solidFill>
              </a:rPr>
              <a:t> 2005</a:t>
            </a:r>
            <a:endParaRPr lang="fr-BE" dirty="0">
              <a:solidFill>
                <a:schemeClr val="bg1"/>
              </a:solidFill>
            </a:endParaRPr>
          </a:p>
        </p:txBody>
      </p:sp>
      <p:pic>
        <p:nvPicPr>
          <p:cNvPr id="4" name="Espace réservé du contenu 3" descr="usien 1995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83569" y="1916832"/>
            <a:ext cx="4071456" cy="4054804"/>
          </a:xfrm>
        </p:spPr>
      </p:pic>
      <p:sp>
        <p:nvSpPr>
          <p:cNvPr id="5" name="ZoneTexte 4"/>
          <p:cNvSpPr txBox="1"/>
          <p:nvPr/>
        </p:nvSpPr>
        <p:spPr>
          <a:xfrm>
            <a:off x="5076056" y="2636912"/>
            <a:ext cx="391607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400" dirty="0" err="1" smtClean="0"/>
              <a:t>Belgonucleaire</a:t>
            </a:r>
            <a:r>
              <a:rPr lang="fr-BE" sz="2400" dirty="0" smtClean="0"/>
              <a:t> , </a:t>
            </a:r>
          </a:p>
          <a:p>
            <a:r>
              <a:rPr lang="fr-BE" sz="2400" dirty="0" smtClean="0"/>
              <a:t>world leader in MOX fuel,</a:t>
            </a:r>
          </a:p>
          <a:p>
            <a:r>
              <a:rPr lang="fr-BE" sz="2400" dirty="0" smtClean="0"/>
              <a:t>has </a:t>
            </a:r>
            <a:r>
              <a:rPr lang="fr-BE" sz="2400" dirty="0" err="1" smtClean="0"/>
              <a:t>fabricated</a:t>
            </a:r>
            <a:r>
              <a:rPr lang="fr-BE" sz="2400" dirty="0" smtClean="0"/>
              <a:t> 660 tonnes</a:t>
            </a:r>
          </a:p>
          <a:p>
            <a:r>
              <a:rPr lang="fr-BE" sz="2400" dirty="0" smtClean="0"/>
              <a:t> of MOX fuel – (</a:t>
            </a:r>
            <a:r>
              <a:rPr lang="fr-BE" sz="2400" dirty="0" err="1" smtClean="0"/>
              <a:t>that</a:t>
            </a:r>
            <a:r>
              <a:rPr lang="fr-BE" sz="2400" dirty="0" smtClean="0"/>
              <a:t> </a:t>
            </a:r>
            <a:r>
              <a:rPr lang="fr-BE" sz="2400" dirty="0" err="1" smtClean="0"/>
              <a:t>is</a:t>
            </a:r>
            <a:r>
              <a:rPr lang="fr-BE" sz="2400" dirty="0" smtClean="0"/>
              <a:t> 80 </a:t>
            </a:r>
            <a:r>
              <a:rPr lang="fr-BE" sz="2400" dirty="0" err="1" smtClean="0"/>
              <a:t>reloads</a:t>
            </a:r>
            <a:r>
              <a:rPr lang="fr-BE" sz="2400" dirty="0" smtClean="0"/>
              <a:t>) in more </a:t>
            </a:r>
            <a:r>
              <a:rPr lang="fr-BE" sz="2400" dirty="0" err="1" smtClean="0"/>
              <a:t>than</a:t>
            </a:r>
            <a:r>
              <a:rPr lang="fr-BE" sz="2400" dirty="0" smtClean="0"/>
              <a:t> </a:t>
            </a:r>
          </a:p>
          <a:p>
            <a:r>
              <a:rPr lang="fr-BE" sz="2400" dirty="0" smtClean="0"/>
              <a:t>20 </a:t>
            </a:r>
            <a:r>
              <a:rPr lang="fr-BE" sz="2400" dirty="0" err="1" smtClean="0"/>
              <a:t>years</a:t>
            </a:r>
            <a:r>
              <a:rPr lang="fr-BE" sz="2400" dirty="0" smtClean="0"/>
              <a:t> </a:t>
            </a:r>
            <a:r>
              <a:rPr lang="fr-BE" sz="2400" dirty="0" err="1" smtClean="0"/>
              <a:t>operation</a:t>
            </a:r>
            <a:r>
              <a:rPr lang="fr-BE" sz="2400" dirty="0" smtClean="0"/>
              <a:t>.</a:t>
            </a:r>
          </a:p>
          <a:p>
            <a:r>
              <a:rPr lang="fr-BE" sz="2400" dirty="0" err="1" smtClean="0"/>
              <a:t>Thus</a:t>
            </a:r>
            <a:r>
              <a:rPr lang="fr-BE" sz="2400" dirty="0" smtClean="0"/>
              <a:t> </a:t>
            </a:r>
            <a:r>
              <a:rPr lang="fr-BE" sz="2400" dirty="0" err="1" smtClean="0"/>
              <a:t>some</a:t>
            </a:r>
            <a:r>
              <a:rPr lang="fr-BE" sz="2400" dirty="0" smtClean="0"/>
              <a:t> 40 tonnes of Pu have been </a:t>
            </a:r>
            <a:r>
              <a:rPr lang="fr-BE" sz="2400" dirty="0" err="1" smtClean="0"/>
              <a:t>recycled</a:t>
            </a:r>
            <a:r>
              <a:rPr lang="fr-BE" sz="2400" dirty="0" smtClean="0"/>
              <a:t>.</a:t>
            </a:r>
            <a:endParaRPr lang="fr-BE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err="1" smtClean="0">
                <a:solidFill>
                  <a:schemeClr val="bg1"/>
                </a:solidFill>
              </a:rPr>
              <a:t>Dismantling</a:t>
            </a:r>
            <a:r>
              <a:rPr lang="fr-BE" dirty="0" smtClean="0">
                <a:solidFill>
                  <a:schemeClr val="bg1"/>
                </a:solidFill>
              </a:rPr>
              <a:t> </a:t>
            </a:r>
            <a:r>
              <a:rPr lang="fr-BE" dirty="0" err="1" smtClean="0">
                <a:solidFill>
                  <a:schemeClr val="bg1"/>
                </a:solidFill>
              </a:rPr>
              <a:t>now</a:t>
            </a:r>
            <a:endParaRPr lang="fr-BE" dirty="0">
              <a:solidFill>
                <a:schemeClr val="bg1"/>
              </a:solidFill>
            </a:endParaRPr>
          </a:p>
        </p:txBody>
      </p:sp>
      <p:pic>
        <p:nvPicPr>
          <p:cNvPr id="4" name="Espace réservé du contenu 3" descr="HK ontmanteling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419872" y="1412776"/>
            <a:ext cx="4680520" cy="3260224"/>
          </a:xfrm>
        </p:spPr>
      </p:pic>
      <p:pic>
        <p:nvPicPr>
          <p:cNvPr id="5" name="Image 4" descr="ontmanteling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27584" y="2132856"/>
            <a:ext cx="2792365" cy="1944216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467544" y="4941168"/>
            <a:ext cx="842493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400" dirty="0" smtClean="0"/>
              <a:t>First </a:t>
            </a:r>
            <a:r>
              <a:rPr lang="fr-BE" sz="2400" dirty="0" err="1" smtClean="0"/>
              <a:t>procedures</a:t>
            </a:r>
            <a:r>
              <a:rPr lang="fr-BE" sz="2400" dirty="0" smtClean="0"/>
              <a:t> in 2006, </a:t>
            </a:r>
            <a:r>
              <a:rPr lang="fr-BE" sz="2400" dirty="0" err="1" smtClean="0"/>
              <a:t>dismantling</a:t>
            </a:r>
            <a:r>
              <a:rPr lang="fr-BE" sz="2400" dirty="0" smtClean="0"/>
              <a:t>  </a:t>
            </a:r>
            <a:r>
              <a:rPr lang="fr-BE" sz="2400" dirty="0" err="1" smtClean="0"/>
              <a:t>until</a:t>
            </a:r>
            <a:r>
              <a:rPr lang="fr-BE" sz="2400" dirty="0" smtClean="0"/>
              <a:t> 2015.</a:t>
            </a:r>
          </a:p>
          <a:p>
            <a:r>
              <a:rPr lang="fr-BE" sz="2400" dirty="0" err="1" smtClean="0"/>
              <a:t>Had</a:t>
            </a:r>
            <a:r>
              <a:rPr lang="fr-BE" sz="2400" dirty="0" smtClean="0"/>
              <a:t> the attitude of the </a:t>
            </a:r>
            <a:r>
              <a:rPr lang="fr-BE" sz="2400" dirty="0" err="1" smtClean="0"/>
              <a:t>Belgian</a:t>
            </a:r>
            <a:r>
              <a:rPr lang="fr-BE" sz="2400" dirty="0" smtClean="0"/>
              <a:t> </a:t>
            </a:r>
            <a:r>
              <a:rPr lang="fr-BE" sz="2400" dirty="0" err="1" smtClean="0"/>
              <a:t>government</a:t>
            </a:r>
            <a:r>
              <a:rPr lang="fr-BE" sz="2400" dirty="0" smtClean="0"/>
              <a:t> </a:t>
            </a:r>
            <a:r>
              <a:rPr lang="fr-BE" sz="2400" dirty="0" err="1" smtClean="0"/>
              <a:t>be</a:t>
            </a:r>
            <a:r>
              <a:rPr lang="fr-BE" sz="2400" dirty="0" smtClean="0"/>
              <a:t> </a:t>
            </a:r>
            <a:r>
              <a:rPr lang="fr-BE" sz="2400" dirty="0" err="1" smtClean="0"/>
              <a:t>less</a:t>
            </a:r>
            <a:r>
              <a:rPr lang="fr-BE" sz="2400" dirty="0" smtClean="0"/>
              <a:t> </a:t>
            </a:r>
            <a:r>
              <a:rPr lang="fr-BE" sz="2400" dirty="0" err="1" smtClean="0"/>
              <a:t>hesitant</a:t>
            </a:r>
            <a:r>
              <a:rPr lang="fr-BE" sz="2400" dirty="0" smtClean="0"/>
              <a:t>, </a:t>
            </a:r>
            <a:r>
              <a:rPr lang="fr-BE" sz="2400" dirty="0" err="1" smtClean="0"/>
              <a:t>this</a:t>
            </a:r>
            <a:r>
              <a:rPr lang="fr-BE" sz="2400" dirty="0" smtClean="0"/>
              <a:t> plant </a:t>
            </a:r>
            <a:r>
              <a:rPr lang="fr-BE" sz="2400" dirty="0" err="1" smtClean="0"/>
              <a:t>could</a:t>
            </a:r>
            <a:r>
              <a:rPr lang="fr-BE" sz="2400" dirty="0" smtClean="0"/>
              <a:t> have been a solution to the </a:t>
            </a:r>
            <a:r>
              <a:rPr lang="fr-BE" sz="2400" dirty="0" err="1" smtClean="0"/>
              <a:t>present</a:t>
            </a:r>
            <a:r>
              <a:rPr lang="fr-BE" sz="2400" dirty="0" smtClean="0"/>
              <a:t> US situation as </a:t>
            </a:r>
            <a:r>
              <a:rPr lang="fr-BE" sz="2400" dirty="0" err="1" smtClean="0"/>
              <a:t>we</a:t>
            </a:r>
            <a:r>
              <a:rPr lang="fr-BE" sz="2400" dirty="0" smtClean="0"/>
              <a:t> </a:t>
            </a:r>
            <a:r>
              <a:rPr lang="fr-BE" sz="2400" dirty="0" err="1" smtClean="0"/>
              <a:t>will</a:t>
            </a:r>
            <a:r>
              <a:rPr lang="fr-BE" sz="2400" dirty="0" smtClean="0"/>
              <a:t> </a:t>
            </a:r>
            <a:r>
              <a:rPr lang="fr-BE" sz="2400" dirty="0" err="1" smtClean="0"/>
              <a:t>see</a:t>
            </a:r>
            <a:r>
              <a:rPr lang="fr-BE" sz="2400" dirty="0" smtClean="0"/>
              <a:t> </a:t>
            </a:r>
            <a:r>
              <a:rPr lang="fr-BE" sz="2400" dirty="0" err="1" smtClean="0"/>
              <a:t>later</a:t>
            </a:r>
            <a:r>
              <a:rPr lang="fr-BE" sz="2400" dirty="0" smtClean="0"/>
              <a:t>.</a:t>
            </a:r>
            <a:endParaRPr lang="fr-BE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539552" y="292494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fr-BE" dirty="0" smtClean="0">
                <a:solidFill>
                  <a:schemeClr val="bg1"/>
                </a:solidFill>
              </a:rPr>
              <a:t>This </a:t>
            </a:r>
            <a:r>
              <a:rPr lang="fr-BE" dirty="0" err="1" smtClean="0">
                <a:solidFill>
                  <a:schemeClr val="bg1"/>
                </a:solidFill>
              </a:rPr>
              <a:t>does</a:t>
            </a:r>
            <a:r>
              <a:rPr lang="fr-BE" dirty="0" smtClean="0">
                <a:solidFill>
                  <a:schemeClr val="bg1"/>
                </a:solidFill>
              </a:rPr>
              <a:t> not </a:t>
            </a:r>
            <a:r>
              <a:rPr lang="fr-BE" dirty="0" err="1" smtClean="0">
                <a:solidFill>
                  <a:schemeClr val="bg1"/>
                </a:solidFill>
              </a:rPr>
              <a:t>mean</a:t>
            </a:r>
            <a:r>
              <a:rPr lang="fr-BE" dirty="0" smtClean="0">
                <a:solidFill>
                  <a:schemeClr val="bg1"/>
                </a:solidFill>
              </a:rPr>
              <a:t> </a:t>
            </a:r>
            <a:r>
              <a:rPr lang="fr-BE" dirty="0" err="1" smtClean="0">
                <a:solidFill>
                  <a:schemeClr val="bg1"/>
                </a:solidFill>
              </a:rPr>
              <a:t>that</a:t>
            </a:r>
            <a:r>
              <a:rPr lang="fr-BE" dirty="0" smtClean="0">
                <a:solidFill>
                  <a:schemeClr val="bg1"/>
                </a:solidFill>
              </a:rPr>
              <a:t> </a:t>
            </a:r>
            <a:r>
              <a:rPr lang="fr-BE" dirty="0" err="1" smtClean="0">
                <a:solidFill>
                  <a:schemeClr val="bg1"/>
                </a:solidFill>
              </a:rPr>
              <a:t>there</a:t>
            </a:r>
            <a:r>
              <a:rPr lang="fr-BE" dirty="0" smtClean="0">
                <a:solidFill>
                  <a:schemeClr val="bg1"/>
                </a:solidFill>
              </a:rPr>
              <a:t> </a:t>
            </a:r>
            <a:r>
              <a:rPr lang="fr-BE" dirty="0" err="1" smtClean="0">
                <a:solidFill>
                  <a:schemeClr val="bg1"/>
                </a:solidFill>
              </a:rPr>
              <a:t>were</a:t>
            </a:r>
            <a:r>
              <a:rPr lang="fr-BE" dirty="0" smtClean="0">
                <a:solidFill>
                  <a:schemeClr val="bg1"/>
                </a:solidFill>
              </a:rPr>
              <a:t> no </a:t>
            </a:r>
            <a:r>
              <a:rPr lang="fr-BE" dirty="0" err="1" smtClean="0">
                <a:solidFill>
                  <a:schemeClr val="bg1"/>
                </a:solidFill>
              </a:rPr>
              <a:t>political</a:t>
            </a:r>
            <a:r>
              <a:rPr lang="fr-BE" dirty="0" smtClean="0">
                <a:solidFill>
                  <a:schemeClr val="bg1"/>
                </a:solidFill>
              </a:rPr>
              <a:t> obstacles</a:t>
            </a:r>
            <a:endParaRPr lang="fr-BE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11560" y="476672"/>
            <a:ext cx="8229600" cy="1301006"/>
          </a:xfrm>
        </p:spPr>
        <p:txBody>
          <a:bodyPr>
            <a:normAutofit fontScale="90000"/>
          </a:bodyPr>
          <a:lstStyle/>
          <a:p>
            <a:r>
              <a:rPr lang="fr-BE" dirty="0" smtClean="0">
                <a:solidFill>
                  <a:schemeClr val="bg1"/>
                </a:solidFill>
              </a:rPr>
              <a:t>One </a:t>
            </a:r>
            <a:r>
              <a:rPr lang="fr-BE" dirty="0" err="1" smtClean="0">
                <a:solidFill>
                  <a:schemeClr val="bg1"/>
                </a:solidFill>
              </a:rPr>
              <a:t>example</a:t>
            </a:r>
            <a:r>
              <a:rPr lang="fr-BE" dirty="0" smtClean="0">
                <a:solidFill>
                  <a:schemeClr val="bg1"/>
                </a:solidFill>
              </a:rPr>
              <a:t>: the </a:t>
            </a:r>
            <a:r>
              <a:rPr lang="fr-BE" dirty="0" err="1" smtClean="0">
                <a:solidFill>
                  <a:schemeClr val="bg1"/>
                </a:solidFill>
              </a:rPr>
              <a:t>failure</a:t>
            </a:r>
            <a:r>
              <a:rPr lang="fr-BE" dirty="0" smtClean="0">
                <a:solidFill>
                  <a:schemeClr val="bg1"/>
                </a:solidFill>
              </a:rPr>
              <a:t> of the extension</a:t>
            </a:r>
            <a:endParaRPr lang="fr-BE" dirty="0">
              <a:solidFill>
                <a:schemeClr val="bg1"/>
              </a:solidFill>
            </a:endParaRPr>
          </a:p>
        </p:txBody>
      </p:sp>
      <p:pic>
        <p:nvPicPr>
          <p:cNvPr id="8" name="Espace réservé du contenu 7" descr="dossier P1.PN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6876256" y="1628800"/>
            <a:ext cx="1790792" cy="2324219"/>
          </a:xfrm>
        </p:spPr>
      </p:pic>
      <p:pic>
        <p:nvPicPr>
          <p:cNvPr id="5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1772816"/>
            <a:ext cx="2643447" cy="3794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Espace réservé du contenu 4" descr="GP010C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339752" y="3861048"/>
            <a:ext cx="4048450" cy="2750192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3635896" y="2060848"/>
            <a:ext cx="302433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000" dirty="0" smtClean="0"/>
              <a:t>BN, in </a:t>
            </a:r>
            <a:r>
              <a:rPr lang="fr-BE" sz="2000" dirty="0" err="1" smtClean="0"/>
              <a:t>cooperation</a:t>
            </a:r>
            <a:r>
              <a:rPr lang="fr-BE" sz="2000" dirty="0" smtClean="0"/>
              <a:t> </a:t>
            </a:r>
            <a:r>
              <a:rPr lang="fr-BE" sz="2000" dirty="0" err="1" smtClean="0"/>
              <a:t>with</a:t>
            </a:r>
            <a:r>
              <a:rPr lang="fr-BE" sz="2000" dirty="0" smtClean="0"/>
              <a:t> COGEMA, </a:t>
            </a:r>
            <a:r>
              <a:rPr lang="fr-BE" sz="2000" dirty="0" err="1" smtClean="0"/>
              <a:t>obtains</a:t>
            </a:r>
            <a:r>
              <a:rPr lang="fr-BE" sz="2000" dirty="0" smtClean="0"/>
              <a:t> the licence to double </a:t>
            </a:r>
            <a:r>
              <a:rPr lang="fr-BE" sz="2000" dirty="0" err="1" smtClean="0"/>
              <a:t>its</a:t>
            </a:r>
            <a:r>
              <a:rPr lang="fr-BE" sz="2000" dirty="0" smtClean="0"/>
              <a:t> plant </a:t>
            </a:r>
            <a:r>
              <a:rPr lang="fr-BE" sz="2000" dirty="0" err="1" smtClean="0"/>
              <a:t>capacity</a:t>
            </a:r>
            <a:r>
              <a:rPr lang="fr-BE" sz="2000" dirty="0" smtClean="0"/>
              <a:t> (1991)</a:t>
            </a:r>
            <a:endParaRPr lang="fr-BE" sz="2000" dirty="0"/>
          </a:p>
        </p:txBody>
      </p:sp>
      <p:sp>
        <p:nvSpPr>
          <p:cNvPr id="9" name="ZoneTexte 8"/>
          <p:cNvSpPr txBox="1"/>
          <p:nvPr/>
        </p:nvSpPr>
        <p:spPr>
          <a:xfrm>
            <a:off x="6804248" y="4149080"/>
            <a:ext cx="216024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000" dirty="0" smtClean="0"/>
              <a:t>But a </a:t>
            </a:r>
            <a:r>
              <a:rPr lang="fr-BE" sz="2000" dirty="0" err="1" smtClean="0"/>
              <a:t>small</a:t>
            </a:r>
            <a:r>
              <a:rPr lang="fr-BE" sz="2000" dirty="0" smtClean="0"/>
              <a:t> </a:t>
            </a:r>
            <a:r>
              <a:rPr lang="fr-BE" sz="2000" dirty="0" err="1" smtClean="0"/>
              <a:t>fault</a:t>
            </a:r>
            <a:r>
              <a:rPr lang="fr-BE" sz="2000" dirty="0" smtClean="0"/>
              <a:t> in the </a:t>
            </a:r>
            <a:r>
              <a:rPr lang="fr-BE" sz="2000" dirty="0" err="1" smtClean="0"/>
              <a:t>procedure</a:t>
            </a:r>
            <a:r>
              <a:rPr lang="fr-BE" sz="2000" dirty="0" smtClean="0"/>
              <a:t> </a:t>
            </a:r>
            <a:r>
              <a:rPr lang="fr-BE" sz="2000" dirty="0" err="1" smtClean="0"/>
              <a:t>detected</a:t>
            </a:r>
            <a:r>
              <a:rPr lang="fr-BE" sz="2000" dirty="0" smtClean="0"/>
              <a:t> by Greenpeace,  </a:t>
            </a:r>
            <a:r>
              <a:rPr lang="fr-BE" sz="2000" dirty="0" err="1" smtClean="0"/>
              <a:t>ruins</a:t>
            </a:r>
            <a:r>
              <a:rPr lang="fr-BE" sz="2000" dirty="0" smtClean="0"/>
              <a:t> the </a:t>
            </a:r>
            <a:r>
              <a:rPr lang="fr-BE" sz="2000" dirty="0" err="1" smtClean="0"/>
              <a:t>project</a:t>
            </a:r>
            <a:endParaRPr lang="fr-BE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smtClean="0">
                <a:solidFill>
                  <a:schemeClr val="bg1"/>
                </a:solidFill>
              </a:rPr>
              <a:t>The situation of </a:t>
            </a:r>
            <a:r>
              <a:rPr lang="fr-BE" dirty="0" err="1" smtClean="0">
                <a:solidFill>
                  <a:schemeClr val="bg1"/>
                </a:solidFill>
              </a:rPr>
              <a:t>military</a:t>
            </a:r>
            <a:r>
              <a:rPr lang="fr-BE" dirty="0" smtClean="0">
                <a:solidFill>
                  <a:schemeClr val="bg1"/>
                </a:solidFill>
              </a:rPr>
              <a:t> stocks</a:t>
            </a:r>
            <a:endParaRPr lang="fr-BE" dirty="0">
              <a:solidFill>
                <a:schemeClr val="bg1"/>
              </a:solidFill>
            </a:endParaRPr>
          </a:p>
        </p:txBody>
      </p:sp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>
          <a:xfrm>
            <a:off x="467544" y="1844824"/>
            <a:ext cx="8229600" cy="3773016"/>
          </a:xfrm>
        </p:spPr>
        <p:txBody>
          <a:bodyPr>
            <a:normAutofit/>
          </a:bodyPr>
          <a:lstStyle/>
          <a:p>
            <a:r>
              <a:rPr lang="fr-BE" sz="2400" b="1" dirty="0" err="1" smtClean="0">
                <a:solidFill>
                  <a:srgbClr val="FFC000"/>
                </a:solidFill>
              </a:rPr>
              <a:t>Russia</a:t>
            </a:r>
            <a:r>
              <a:rPr lang="fr-BE" sz="2400" b="1" dirty="0" smtClean="0">
                <a:solidFill>
                  <a:srgbClr val="FFC000"/>
                </a:solidFill>
              </a:rPr>
              <a:t> :</a:t>
            </a:r>
            <a:r>
              <a:rPr lang="fr-BE" sz="2400" dirty="0" smtClean="0">
                <a:solidFill>
                  <a:srgbClr val="FFC000"/>
                </a:solidFill>
              </a:rPr>
              <a:t> </a:t>
            </a:r>
            <a:r>
              <a:rPr lang="fr-BE" sz="2400" dirty="0" smtClean="0"/>
              <a:t>the </a:t>
            </a:r>
            <a:r>
              <a:rPr lang="fr-BE" sz="2400" dirty="0" err="1" smtClean="0"/>
              <a:t>largest</a:t>
            </a:r>
            <a:r>
              <a:rPr lang="fr-BE" sz="2400" dirty="0" smtClean="0"/>
              <a:t> stocks, </a:t>
            </a:r>
            <a:r>
              <a:rPr lang="fr-BE" sz="2400" dirty="0" err="1" smtClean="0"/>
              <a:t>less</a:t>
            </a:r>
            <a:r>
              <a:rPr lang="fr-BE" sz="2400" dirty="0" smtClean="0"/>
              <a:t> </a:t>
            </a:r>
            <a:r>
              <a:rPr lang="fr-BE" sz="2400" dirty="0" err="1" smtClean="0"/>
              <a:t>than</a:t>
            </a:r>
            <a:r>
              <a:rPr lang="fr-BE" sz="2400" dirty="0" smtClean="0"/>
              <a:t> a </a:t>
            </a:r>
            <a:r>
              <a:rPr lang="fr-BE" sz="2400" dirty="0" err="1" smtClean="0"/>
              <a:t>third</a:t>
            </a:r>
            <a:r>
              <a:rPr lang="fr-BE" sz="2400" dirty="0" smtClean="0"/>
              <a:t> </a:t>
            </a:r>
            <a:r>
              <a:rPr lang="fr-BE" sz="2400" dirty="0" err="1" smtClean="0"/>
              <a:t>considered</a:t>
            </a:r>
            <a:r>
              <a:rPr lang="fr-BE" sz="2400" dirty="0" smtClean="0"/>
              <a:t> in </a:t>
            </a:r>
            <a:r>
              <a:rPr lang="fr-BE" sz="2400" dirty="0" err="1" smtClean="0"/>
              <a:t>excess</a:t>
            </a:r>
            <a:endParaRPr lang="fr-BE" sz="2400" b="1" dirty="0" smtClean="0">
              <a:solidFill>
                <a:srgbClr val="FFC000"/>
              </a:solidFill>
            </a:endParaRPr>
          </a:p>
          <a:p>
            <a:r>
              <a:rPr lang="fr-BE" sz="2400" b="1" dirty="0" smtClean="0">
                <a:solidFill>
                  <a:srgbClr val="FFC000"/>
                </a:solidFill>
              </a:rPr>
              <a:t>USA : </a:t>
            </a:r>
            <a:r>
              <a:rPr lang="fr-BE" sz="2400" dirty="0" err="1" smtClean="0"/>
              <a:t>also</a:t>
            </a:r>
            <a:r>
              <a:rPr lang="fr-BE" sz="2400" dirty="0" smtClean="0"/>
              <a:t> large, more </a:t>
            </a:r>
            <a:r>
              <a:rPr lang="fr-BE" sz="2400" dirty="0" err="1" smtClean="0"/>
              <a:t>than</a:t>
            </a:r>
            <a:r>
              <a:rPr lang="fr-BE" sz="2400" dirty="0" smtClean="0"/>
              <a:t> </a:t>
            </a:r>
            <a:r>
              <a:rPr lang="fr-BE" sz="2400" dirty="0" err="1" smtClean="0"/>
              <a:t>half</a:t>
            </a:r>
            <a:r>
              <a:rPr lang="fr-BE" sz="2400" dirty="0" smtClean="0"/>
              <a:t> </a:t>
            </a:r>
            <a:r>
              <a:rPr lang="fr-BE" sz="2400" dirty="0" err="1" smtClean="0"/>
              <a:t>considered</a:t>
            </a:r>
            <a:r>
              <a:rPr lang="fr-BE" sz="2400" dirty="0" smtClean="0"/>
              <a:t> in </a:t>
            </a:r>
            <a:r>
              <a:rPr lang="fr-BE" sz="2400" dirty="0" err="1" smtClean="0"/>
              <a:t>excess</a:t>
            </a:r>
            <a:endParaRPr lang="fr-BE" sz="2400" b="1" dirty="0" smtClean="0">
              <a:solidFill>
                <a:srgbClr val="FFC000"/>
              </a:solidFill>
            </a:endParaRPr>
          </a:p>
          <a:p>
            <a:r>
              <a:rPr lang="fr-BE" sz="2400" b="1" dirty="0" smtClean="0">
                <a:solidFill>
                  <a:srgbClr val="FFC000"/>
                </a:solidFill>
              </a:rPr>
              <a:t>Great-</a:t>
            </a:r>
            <a:r>
              <a:rPr lang="fr-BE" sz="2400" b="1" dirty="0" err="1" smtClean="0">
                <a:solidFill>
                  <a:srgbClr val="FFC000"/>
                </a:solidFill>
              </a:rPr>
              <a:t>Britain</a:t>
            </a:r>
            <a:r>
              <a:rPr lang="fr-BE" sz="2400" b="1" dirty="0" smtClean="0">
                <a:solidFill>
                  <a:srgbClr val="FFC000"/>
                </a:solidFill>
              </a:rPr>
              <a:t> : </a:t>
            </a:r>
            <a:r>
              <a:rPr lang="fr-BE" sz="2400" dirty="0" err="1" smtClean="0"/>
              <a:t>small</a:t>
            </a:r>
            <a:r>
              <a:rPr lang="fr-BE" sz="2400" dirty="0" smtClean="0"/>
              <a:t>, </a:t>
            </a:r>
            <a:r>
              <a:rPr lang="fr-BE" sz="2400" dirty="0" err="1" smtClean="0"/>
              <a:t>partly</a:t>
            </a:r>
            <a:r>
              <a:rPr lang="fr-BE" sz="2400" dirty="0" smtClean="0"/>
              <a:t> </a:t>
            </a:r>
            <a:r>
              <a:rPr lang="fr-BE" sz="2400" dirty="0" err="1" smtClean="0"/>
              <a:t>considered</a:t>
            </a:r>
            <a:r>
              <a:rPr lang="fr-BE" sz="2400" dirty="0" smtClean="0"/>
              <a:t> in </a:t>
            </a:r>
            <a:r>
              <a:rPr lang="fr-BE" sz="2400" dirty="0" err="1" smtClean="0"/>
              <a:t>excess</a:t>
            </a:r>
            <a:endParaRPr lang="fr-BE" sz="2400" b="1" dirty="0" smtClean="0">
              <a:solidFill>
                <a:srgbClr val="FFC000"/>
              </a:solidFill>
            </a:endParaRPr>
          </a:p>
          <a:p>
            <a:r>
              <a:rPr lang="fr-BE" sz="2400" b="1" dirty="0" smtClean="0">
                <a:solidFill>
                  <a:srgbClr val="FFC000"/>
                </a:solidFill>
              </a:rPr>
              <a:t>France : </a:t>
            </a:r>
            <a:r>
              <a:rPr lang="fr-BE" sz="2400" dirty="0" err="1" smtClean="0"/>
              <a:t>small</a:t>
            </a:r>
            <a:r>
              <a:rPr lang="fr-BE" sz="2400" dirty="0" smtClean="0"/>
              <a:t>, none in </a:t>
            </a:r>
            <a:r>
              <a:rPr lang="fr-BE" sz="2400" dirty="0" err="1" smtClean="0"/>
              <a:t>excess</a:t>
            </a:r>
            <a:endParaRPr lang="fr-BE" sz="2400" b="1" dirty="0" smtClean="0">
              <a:solidFill>
                <a:srgbClr val="FFC000"/>
              </a:solidFill>
            </a:endParaRPr>
          </a:p>
          <a:p>
            <a:r>
              <a:rPr lang="fr-BE" sz="2400" b="1" dirty="0" smtClean="0">
                <a:solidFill>
                  <a:srgbClr val="FFC000"/>
                </a:solidFill>
              </a:rPr>
              <a:t>China : </a:t>
            </a:r>
            <a:r>
              <a:rPr lang="fr-BE" sz="2400" dirty="0" err="1" smtClean="0"/>
              <a:t>small</a:t>
            </a:r>
            <a:r>
              <a:rPr lang="fr-BE" sz="2400" dirty="0" smtClean="0"/>
              <a:t>, none in </a:t>
            </a:r>
            <a:r>
              <a:rPr lang="fr-BE" sz="2400" dirty="0" err="1" smtClean="0"/>
              <a:t>excess</a:t>
            </a:r>
            <a:endParaRPr lang="fr-BE" sz="2400" dirty="0" smtClean="0"/>
          </a:p>
          <a:p>
            <a:r>
              <a:rPr lang="fr-BE" sz="2400" b="1" dirty="0" err="1" smtClean="0">
                <a:solidFill>
                  <a:srgbClr val="FFC000"/>
                </a:solidFill>
              </a:rPr>
              <a:t>Others</a:t>
            </a:r>
            <a:r>
              <a:rPr lang="fr-BE" sz="2400" b="1" dirty="0" smtClean="0">
                <a:solidFill>
                  <a:srgbClr val="FFC000"/>
                </a:solidFill>
              </a:rPr>
              <a:t> : </a:t>
            </a:r>
            <a:r>
              <a:rPr lang="fr-BE" sz="2400" dirty="0" smtClean="0"/>
              <a:t>secret, </a:t>
            </a:r>
            <a:r>
              <a:rPr lang="fr-BE" sz="2400" dirty="0" err="1" smtClean="0"/>
              <a:t>very</a:t>
            </a:r>
            <a:r>
              <a:rPr lang="fr-BE" sz="2400" dirty="0" smtClean="0"/>
              <a:t> </a:t>
            </a:r>
            <a:r>
              <a:rPr lang="fr-BE" sz="2400" dirty="0" err="1" smtClean="0"/>
              <a:t>small</a:t>
            </a:r>
            <a:r>
              <a:rPr lang="fr-BE" sz="2400" dirty="0" smtClean="0"/>
              <a:t> and « </a:t>
            </a:r>
            <a:r>
              <a:rPr lang="fr-BE" sz="2400" dirty="0" err="1" smtClean="0"/>
              <a:t>illegal</a:t>
            </a:r>
            <a:r>
              <a:rPr lang="fr-BE" sz="2400" dirty="0" smtClean="0"/>
              <a:t> » </a:t>
            </a:r>
            <a:r>
              <a:rPr lang="fr-BE" sz="2400" dirty="0" err="1" smtClean="0"/>
              <a:t>estimated</a:t>
            </a:r>
            <a:r>
              <a:rPr lang="fr-BE" sz="2400" dirty="0" smtClean="0"/>
              <a:t> </a:t>
            </a:r>
            <a:r>
              <a:rPr lang="fr-BE" sz="2400" dirty="0" err="1" smtClean="0"/>
              <a:t>presence</a:t>
            </a:r>
            <a:r>
              <a:rPr lang="fr-BE" sz="2400" dirty="0" smtClean="0"/>
              <a:t> in Israël, </a:t>
            </a:r>
            <a:r>
              <a:rPr lang="fr-BE" sz="2400" dirty="0" err="1" smtClean="0"/>
              <a:t>India</a:t>
            </a:r>
            <a:r>
              <a:rPr lang="fr-BE" sz="2400" dirty="0" smtClean="0"/>
              <a:t>, Pakistan, </a:t>
            </a:r>
            <a:r>
              <a:rPr lang="fr-BE" sz="2400" dirty="0" err="1" smtClean="0"/>
              <a:t>North</a:t>
            </a:r>
            <a:r>
              <a:rPr lang="fr-BE" sz="2400" dirty="0" smtClean="0"/>
              <a:t> </a:t>
            </a:r>
            <a:r>
              <a:rPr lang="fr-BE" sz="2400" dirty="0" err="1" smtClean="0"/>
              <a:t>Corea</a:t>
            </a:r>
            <a:r>
              <a:rPr lang="fr-BE" sz="2400" dirty="0" smtClean="0"/>
              <a:t>, …</a:t>
            </a:r>
            <a:endParaRPr lang="fr-BE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BE" dirty="0" err="1" smtClean="0">
                <a:solidFill>
                  <a:schemeClr val="bg1"/>
                </a:solidFill>
              </a:rPr>
              <a:t>Past</a:t>
            </a:r>
            <a:r>
              <a:rPr lang="fr-BE" dirty="0" smtClean="0">
                <a:solidFill>
                  <a:schemeClr val="bg1"/>
                </a:solidFill>
              </a:rPr>
              <a:t> production of </a:t>
            </a:r>
            <a:br>
              <a:rPr lang="fr-BE" dirty="0" smtClean="0">
                <a:solidFill>
                  <a:schemeClr val="bg1"/>
                </a:solidFill>
              </a:rPr>
            </a:br>
            <a:r>
              <a:rPr lang="fr-BE" dirty="0" smtClean="0">
                <a:solidFill>
                  <a:schemeClr val="bg1"/>
                </a:solidFill>
              </a:rPr>
              <a:t>US </a:t>
            </a:r>
            <a:r>
              <a:rPr lang="fr-BE" dirty="0" err="1" smtClean="0">
                <a:solidFill>
                  <a:schemeClr val="bg1"/>
                </a:solidFill>
              </a:rPr>
              <a:t>weapons</a:t>
            </a:r>
            <a:r>
              <a:rPr lang="fr-BE" dirty="0" smtClean="0">
                <a:solidFill>
                  <a:schemeClr val="bg1"/>
                </a:solidFill>
              </a:rPr>
              <a:t>-grade plutonium</a:t>
            </a:r>
            <a:endParaRPr lang="fr-BE" dirty="0">
              <a:solidFill>
                <a:schemeClr val="bg1"/>
              </a:solidFill>
            </a:endParaRPr>
          </a:p>
        </p:txBody>
      </p:sp>
      <p:pic>
        <p:nvPicPr>
          <p:cNvPr id="6" name="Espace réservé du contenu 5" descr="US Pu origin IPFM doc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47664" y="1844824"/>
            <a:ext cx="6057827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467544" y="62068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fr-BE" sz="3200" dirty="0" err="1" smtClean="0">
                <a:solidFill>
                  <a:schemeClr val="bg1"/>
                </a:solidFill>
              </a:rPr>
              <a:t>Probably</a:t>
            </a:r>
            <a:r>
              <a:rPr lang="fr-BE" sz="3200" dirty="0" smtClean="0">
                <a:solidFill>
                  <a:schemeClr val="bg1"/>
                </a:solidFill>
              </a:rPr>
              <a:t> one of the first </a:t>
            </a:r>
            <a:r>
              <a:rPr lang="fr-BE" sz="3200" dirty="0" err="1" smtClean="0">
                <a:solidFill>
                  <a:schemeClr val="bg1"/>
                </a:solidFill>
              </a:rPr>
              <a:t>proposal</a:t>
            </a:r>
            <a:r>
              <a:rPr lang="fr-BE" sz="3200" dirty="0" smtClean="0">
                <a:solidFill>
                  <a:schemeClr val="bg1"/>
                </a:solidFill>
              </a:rPr>
              <a:t> of a </a:t>
            </a:r>
            <a:r>
              <a:rPr lang="fr-BE" sz="3200" dirty="0" err="1" smtClean="0">
                <a:solidFill>
                  <a:schemeClr val="bg1"/>
                </a:solidFill>
              </a:rPr>
              <a:t>method</a:t>
            </a:r>
            <a:r>
              <a:rPr lang="fr-BE" sz="3200" dirty="0" smtClean="0">
                <a:solidFill>
                  <a:schemeClr val="bg1"/>
                </a:solidFill>
              </a:rPr>
              <a:t> to </a:t>
            </a:r>
            <a:r>
              <a:rPr lang="fr-BE" sz="3200" dirty="0" err="1" smtClean="0">
                <a:solidFill>
                  <a:schemeClr val="bg1"/>
                </a:solidFill>
              </a:rPr>
              <a:t>reduce</a:t>
            </a:r>
            <a:r>
              <a:rPr lang="fr-BE" sz="3200" dirty="0" smtClean="0">
                <a:solidFill>
                  <a:schemeClr val="bg1"/>
                </a:solidFill>
              </a:rPr>
              <a:t> stocks came </a:t>
            </a:r>
            <a:r>
              <a:rPr lang="fr-BE" sz="3200" dirty="0" err="1" smtClean="0">
                <a:solidFill>
                  <a:schemeClr val="bg1"/>
                </a:solidFill>
              </a:rPr>
              <a:t>from</a:t>
            </a:r>
            <a:r>
              <a:rPr lang="fr-BE" sz="3200" dirty="0" smtClean="0">
                <a:solidFill>
                  <a:schemeClr val="bg1"/>
                </a:solidFill>
              </a:rPr>
              <a:t> </a:t>
            </a:r>
            <a:r>
              <a:rPr lang="fr-BE" sz="3200" dirty="0" err="1" smtClean="0">
                <a:solidFill>
                  <a:schemeClr val="bg1"/>
                </a:solidFill>
              </a:rPr>
              <a:t>Belgium</a:t>
            </a:r>
            <a:r>
              <a:rPr lang="fr-BE" sz="3200" dirty="0" smtClean="0">
                <a:solidFill>
                  <a:schemeClr val="bg1"/>
                </a:solidFill>
              </a:rPr>
              <a:t>, </a:t>
            </a:r>
            <a:r>
              <a:rPr lang="fr-BE" sz="3200" dirty="0" err="1" smtClean="0">
                <a:solidFill>
                  <a:schemeClr val="bg1"/>
                </a:solidFill>
              </a:rPr>
              <a:t>based</a:t>
            </a:r>
            <a:r>
              <a:rPr lang="fr-BE" sz="3200" dirty="0" smtClean="0">
                <a:solidFill>
                  <a:schemeClr val="bg1"/>
                </a:solidFill>
              </a:rPr>
              <a:t> on </a:t>
            </a:r>
            <a:r>
              <a:rPr lang="fr-BE" sz="3200" dirty="0" err="1" smtClean="0">
                <a:solidFill>
                  <a:schemeClr val="bg1"/>
                </a:solidFill>
              </a:rPr>
              <a:t>its</a:t>
            </a:r>
            <a:r>
              <a:rPr lang="fr-BE" sz="3200" dirty="0" smtClean="0">
                <a:solidFill>
                  <a:schemeClr val="bg1"/>
                </a:solidFill>
              </a:rPr>
              <a:t> </a:t>
            </a:r>
            <a:r>
              <a:rPr lang="fr-BE" sz="3200" dirty="0" err="1" smtClean="0">
                <a:solidFill>
                  <a:schemeClr val="bg1"/>
                </a:solidFill>
              </a:rPr>
              <a:t>recycling</a:t>
            </a:r>
            <a:r>
              <a:rPr lang="fr-BE" sz="3200" dirty="0" smtClean="0">
                <a:solidFill>
                  <a:schemeClr val="bg1"/>
                </a:solidFill>
              </a:rPr>
              <a:t> know-how</a:t>
            </a:r>
            <a:endParaRPr lang="fr-BE" sz="3200" dirty="0">
              <a:solidFill>
                <a:schemeClr val="bg1"/>
              </a:solidFill>
            </a:endParaRPr>
          </a:p>
        </p:txBody>
      </p:sp>
      <p:pic>
        <p:nvPicPr>
          <p:cNvPr id="7" name="Espace réservé du contenu 4" descr="CCF26012014_0001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539552" y="2060848"/>
            <a:ext cx="3041513" cy="4284875"/>
          </a:xfrm>
        </p:spPr>
      </p:pic>
      <p:pic>
        <p:nvPicPr>
          <p:cNvPr id="11" name="Espace réservé du contenu 10" descr="Amaldi 89 AJ AM 001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3347864" y="2420888"/>
            <a:ext cx="5324974" cy="2016224"/>
          </a:xfrm>
        </p:spPr>
      </p:pic>
      <p:sp>
        <p:nvSpPr>
          <p:cNvPr id="12" name="ZoneTexte 11"/>
          <p:cNvSpPr txBox="1"/>
          <p:nvPr/>
        </p:nvSpPr>
        <p:spPr>
          <a:xfrm>
            <a:off x="4067944" y="4869160"/>
            <a:ext cx="475252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400" dirty="0" smtClean="0"/>
              <a:t>One of the few places in </a:t>
            </a:r>
            <a:r>
              <a:rPr lang="fr-BE" sz="2400" dirty="0" err="1" smtClean="0"/>
              <a:t>those</a:t>
            </a:r>
            <a:r>
              <a:rPr lang="fr-BE" sz="2400" dirty="0" smtClean="0"/>
              <a:t> </a:t>
            </a:r>
            <a:r>
              <a:rPr lang="fr-BE" sz="2400" dirty="0" err="1" smtClean="0"/>
              <a:t>days</a:t>
            </a:r>
            <a:r>
              <a:rPr lang="fr-BE" sz="2400" dirty="0" smtClean="0"/>
              <a:t> (1989) </a:t>
            </a:r>
            <a:r>
              <a:rPr lang="fr-BE" sz="2400" dirty="0" err="1" smtClean="0"/>
              <a:t>where</a:t>
            </a:r>
            <a:r>
              <a:rPr lang="fr-BE" sz="2400" dirty="0" smtClean="0"/>
              <a:t> US, </a:t>
            </a:r>
            <a:r>
              <a:rPr lang="fr-BE" sz="2400" dirty="0" err="1" smtClean="0"/>
              <a:t>Russian</a:t>
            </a:r>
            <a:r>
              <a:rPr lang="fr-BE" sz="2400" dirty="0" smtClean="0"/>
              <a:t> and </a:t>
            </a:r>
            <a:r>
              <a:rPr lang="fr-BE" sz="2400" dirty="0" err="1" smtClean="0"/>
              <a:t>Europeans</a:t>
            </a:r>
            <a:r>
              <a:rPr lang="fr-BE" sz="2400" dirty="0" smtClean="0"/>
              <a:t> experts </a:t>
            </a:r>
            <a:r>
              <a:rPr lang="fr-BE" sz="2400" dirty="0" err="1" smtClean="0"/>
              <a:t>could</a:t>
            </a:r>
            <a:r>
              <a:rPr lang="fr-BE" sz="2400" dirty="0" smtClean="0"/>
              <a:t> exchange </a:t>
            </a:r>
            <a:r>
              <a:rPr lang="fr-BE" sz="2400" dirty="0" err="1" smtClean="0"/>
              <a:t>ideas</a:t>
            </a:r>
            <a:r>
              <a:rPr lang="fr-BE" sz="2400" dirty="0" smtClean="0"/>
              <a:t> </a:t>
            </a:r>
            <a:r>
              <a:rPr lang="fr-BE" sz="2400" dirty="0" err="1" smtClean="0"/>
              <a:t>freely</a:t>
            </a:r>
            <a:r>
              <a:rPr lang="fr-BE" sz="2400" dirty="0" smtClean="0"/>
              <a:t> …</a:t>
            </a:r>
            <a:endParaRPr lang="fr-BE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BE" dirty="0" err="1" smtClean="0">
                <a:solidFill>
                  <a:schemeClr val="bg1"/>
                </a:solidFill>
              </a:rPr>
              <a:t>Chronology</a:t>
            </a:r>
            <a:r>
              <a:rPr lang="fr-BE" dirty="0" smtClean="0">
                <a:solidFill>
                  <a:schemeClr val="bg1"/>
                </a:solidFill>
              </a:rPr>
              <a:t> of the international discussions (1)</a:t>
            </a:r>
            <a:endParaRPr lang="fr-BE" dirty="0">
              <a:solidFill>
                <a:schemeClr val="bg1"/>
              </a:solidFill>
            </a:endParaRPr>
          </a:p>
        </p:txBody>
      </p:sp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fr-BE" sz="2800" dirty="0" smtClean="0"/>
              <a:t>Sept. 93: </a:t>
            </a:r>
            <a:r>
              <a:rPr lang="fr-BE" sz="2800" dirty="0" err="1" smtClean="0"/>
              <a:t>Pres</a:t>
            </a:r>
            <a:r>
              <a:rPr lang="fr-BE" sz="2800" dirty="0" smtClean="0"/>
              <a:t>. Clinton </a:t>
            </a:r>
            <a:r>
              <a:rPr lang="fr-BE" sz="2800" dirty="0" err="1" smtClean="0"/>
              <a:t>commits</a:t>
            </a:r>
            <a:r>
              <a:rPr lang="fr-BE" sz="2800" dirty="0" smtClean="0"/>
              <a:t> to </a:t>
            </a:r>
            <a:r>
              <a:rPr lang="fr-BE" sz="2800" dirty="0" err="1" smtClean="0"/>
              <a:t>seek</a:t>
            </a:r>
            <a:r>
              <a:rPr lang="fr-BE" sz="2800" dirty="0" smtClean="0"/>
              <a:t> to </a:t>
            </a:r>
            <a:r>
              <a:rPr lang="fr-BE" sz="2800" dirty="0" err="1" smtClean="0"/>
              <a:t>eliminate</a:t>
            </a:r>
            <a:r>
              <a:rPr lang="fr-BE" sz="2800" dirty="0" smtClean="0"/>
              <a:t>  stocks of plutonium</a:t>
            </a:r>
          </a:p>
          <a:p>
            <a:endParaRPr lang="fr-BE" sz="1000" dirty="0" smtClean="0"/>
          </a:p>
          <a:p>
            <a:r>
              <a:rPr lang="fr-BE" sz="2800" dirty="0" smtClean="0"/>
              <a:t>1994 : NAS report </a:t>
            </a:r>
            <a:r>
              <a:rPr lang="fr-BE" sz="2800" dirty="0" err="1" smtClean="0"/>
              <a:t>recommends</a:t>
            </a:r>
            <a:r>
              <a:rPr lang="fr-BE" sz="2800" dirty="0" smtClean="0"/>
              <a:t> </a:t>
            </a:r>
            <a:r>
              <a:rPr lang="fr-BE" sz="2800" dirty="0" err="1" smtClean="0"/>
              <a:t>immobilization</a:t>
            </a:r>
            <a:r>
              <a:rPr lang="fr-BE" sz="2800" dirty="0" smtClean="0"/>
              <a:t> </a:t>
            </a:r>
            <a:r>
              <a:rPr lang="fr-BE" sz="2800" dirty="0" err="1" smtClean="0"/>
              <a:t>with</a:t>
            </a:r>
            <a:r>
              <a:rPr lang="fr-BE" sz="2800" dirty="0" smtClean="0"/>
              <a:t> HLW or MOX irradiation</a:t>
            </a:r>
          </a:p>
          <a:p>
            <a:endParaRPr lang="fr-BE" sz="1000" dirty="0" smtClean="0"/>
          </a:p>
          <a:p>
            <a:r>
              <a:rPr lang="fr-BE" sz="2800" dirty="0" smtClean="0"/>
              <a:t>March 1, 95 : USA </a:t>
            </a:r>
            <a:r>
              <a:rPr lang="fr-BE" sz="2800" dirty="0" err="1" smtClean="0"/>
              <a:t>declares</a:t>
            </a:r>
            <a:r>
              <a:rPr lang="fr-BE" sz="2800" dirty="0" smtClean="0"/>
              <a:t> 38.2 t surplus WG + 14.3 t non WG plutonium </a:t>
            </a:r>
            <a:r>
              <a:rPr lang="fr-BE" sz="2800" dirty="0" err="1" smtClean="0"/>
              <a:t>excess</a:t>
            </a:r>
            <a:r>
              <a:rPr lang="fr-BE" sz="2800" dirty="0" smtClean="0"/>
              <a:t> </a:t>
            </a:r>
          </a:p>
          <a:p>
            <a:endParaRPr lang="fr-BE" sz="1100" dirty="0" smtClean="0"/>
          </a:p>
          <a:p>
            <a:r>
              <a:rPr lang="fr-BE" sz="2800" dirty="0" smtClean="0"/>
              <a:t>April 96 : G7+1 </a:t>
            </a:r>
            <a:r>
              <a:rPr lang="fr-BE" sz="2800" dirty="0" err="1" smtClean="0"/>
              <a:t>at</a:t>
            </a:r>
            <a:r>
              <a:rPr lang="fr-BE" sz="2800" dirty="0" smtClean="0"/>
              <a:t> Moscow </a:t>
            </a:r>
            <a:r>
              <a:rPr lang="fr-BE" sz="2800" dirty="0" err="1" smtClean="0"/>
              <a:t>summit</a:t>
            </a:r>
            <a:r>
              <a:rPr lang="fr-BE" sz="2800" dirty="0" smtClean="0"/>
              <a:t>  </a:t>
            </a:r>
            <a:r>
              <a:rPr lang="fr-BE" sz="2800" dirty="0" smtClean="0"/>
              <a:t>joint </a:t>
            </a:r>
            <a:r>
              <a:rPr lang="fr-BE" sz="2800" dirty="0" err="1" smtClean="0"/>
              <a:t>statement</a:t>
            </a:r>
            <a:r>
              <a:rPr lang="fr-BE" sz="2800" dirty="0" smtClean="0"/>
              <a:t>  on the </a:t>
            </a:r>
            <a:r>
              <a:rPr lang="fr-BE" sz="2800" dirty="0" err="1" smtClean="0"/>
              <a:t>need</a:t>
            </a:r>
            <a:r>
              <a:rPr lang="fr-BE" sz="2800" dirty="0" smtClean="0"/>
              <a:t> to </a:t>
            </a:r>
            <a:r>
              <a:rPr lang="fr-BE" sz="2800" dirty="0" err="1" smtClean="0"/>
              <a:t>make</a:t>
            </a:r>
            <a:r>
              <a:rPr lang="fr-BE" sz="2800" dirty="0" smtClean="0"/>
              <a:t> </a:t>
            </a:r>
            <a:r>
              <a:rPr lang="fr-BE" sz="2800" dirty="0" err="1" smtClean="0"/>
              <a:t>excess</a:t>
            </a:r>
            <a:r>
              <a:rPr lang="fr-BE" sz="2800" dirty="0" smtClean="0"/>
              <a:t> fissile </a:t>
            </a:r>
            <a:r>
              <a:rPr lang="fr-BE" sz="2800" dirty="0" err="1" smtClean="0"/>
              <a:t>material</a:t>
            </a:r>
            <a:r>
              <a:rPr lang="fr-BE" sz="2800" dirty="0" smtClean="0"/>
              <a:t> </a:t>
            </a:r>
            <a:r>
              <a:rPr lang="fr-BE" sz="2800" dirty="0" err="1" smtClean="0"/>
              <a:t>unusable</a:t>
            </a:r>
            <a:r>
              <a:rPr lang="fr-BE" sz="2800" dirty="0" smtClean="0"/>
              <a:t> </a:t>
            </a:r>
            <a:r>
              <a:rPr lang="fr-BE" sz="2800" dirty="0" smtClean="0"/>
              <a:t>for </a:t>
            </a:r>
            <a:r>
              <a:rPr lang="fr-BE" sz="2800" dirty="0" err="1" smtClean="0"/>
              <a:t>weapons</a:t>
            </a:r>
            <a:r>
              <a:rPr lang="fr-BE" sz="2800" dirty="0" smtClean="0"/>
              <a:t>.</a:t>
            </a:r>
            <a:endParaRPr lang="fr-BE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BE" dirty="0" err="1" smtClean="0">
                <a:solidFill>
                  <a:schemeClr val="bg1"/>
                </a:solidFill>
              </a:rPr>
              <a:t>Chronology</a:t>
            </a:r>
            <a:r>
              <a:rPr lang="fr-BE" dirty="0" smtClean="0">
                <a:solidFill>
                  <a:schemeClr val="bg1"/>
                </a:solidFill>
              </a:rPr>
              <a:t> of the international discussions (2)</a:t>
            </a:r>
            <a:endParaRPr lang="fr-BE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67544" y="1844824"/>
            <a:ext cx="8229600" cy="4525963"/>
          </a:xfrm>
        </p:spPr>
        <p:txBody>
          <a:bodyPr>
            <a:normAutofit/>
          </a:bodyPr>
          <a:lstStyle/>
          <a:p>
            <a:r>
              <a:rPr lang="fr-BE" sz="2800" dirty="0" smtClean="0"/>
              <a:t>Jan 97 : USA examines 37 </a:t>
            </a:r>
            <a:r>
              <a:rPr lang="fr-BE" sz="2800" dirty="0" err="1" smtClean="0"/>
              <a:t>ways</a:t>
            </a:r>
            <a:r>
              <a:rPr lang="fr-BE" sz="2800" dirty="0" smtClean="0"/>
              <a:t> of disposition and </a:t>
            </a:r>
            <a:r>
              <a:rPr lang="fr-BE" sz="2800" dirty="0" err="1" smtClean="0"/>
              <a:t>confirms</a:t>
            </a:r>
            <a:r>
              <a:rPr lang="fr-BE" sz="2800" dirty="0" smtClean="0"/>
              <a:t> NAS </a:t>
            </a:r>
            <a:r>
              <a:rPr lang="fr-BE" sz="2800" dirty="0" err="1" smtClean="0"/>
              <a:t>choice</a:t>
            </a:r>
            <a:r>
              <a:rPr lang="fr-BE" sz="2800" dirty="0" smtClean="0"/>
              <a:t>. </a:t>
            </a:r>
            <a:r>
              <a:rPr lang="fr-BE" sz="2800" dirty="0" err="1" smtClean="0"/>
              <a:t>Russian</a:t>
            </a:r>
            <a:r>
              <a:rPr lang="fr-BE" sz="2800" dirty="0" smtClean="0"/>
              <a:t> </a:t>
            </a:r>
            <a:r>
              <a:rPr lang="fr-BE" sz="2800" dirty="0" err="1" smtClean="0"/>
              <a:t>president</a:t>
            </a:r>
            <a:r>
              <a:rPr lang="fr-BE" sz="2800" dirty="0" smtClean="0"/>
              <a:t> </a:t>
            </a:r>
            <a:r>
              <a:rPr lang="fr-BE" sz="2800" dirty="0" err="1" smtClean="0"/>
              <a:t>Yeltsin</a:t>
            </a:r>
            <a:r>
              <a:rPr lang="fr-BE" sz="2800" dirty="0" smtClean="0"/>
              <a:t> </a:t>
            </a:r>
            <a:r>
              <a:rPr lang="fr-BE" sz="2800" dirty="0" err="1" smtClean="0"/>
              <a:t>declares</a:t>
            </a:r>
            <a:r>
              <a:rPr lang="fr-BE" sz="2800" dirty="0" smtClean="0"/>
              <a:t> 50t WG plutonium </a:t>
            </a:r>
            <a:r>
              <a:rPr lang="fr-BE" sz="2800" dirty="0" err="1" smtClean="0"/>
              <a:t>excess</a:t>
            </a:r>
            <a:endParaRPr lang="fr-BE" sz="2800" dirty="0" smtClean="0"/>
          </a:p>
          <a:p>
            <a:endParaRPr lang="fr-BE" sz="1000" dirty="0" smtClean="0"/>
          </a:p>
          <a:p>
            <a:r>
              <a:rPr lang="fr-BE" sz="2800" dirty="0" smtClean="0"/>
              <a:t>Sept. 2000 : USA and </a:t>
            </a:r>
            <a:r>
              <a:rPr lang="fr-BE" sz="2800" dirty="0" err="1" smtClean="0"/>
              <a:t>Russia</a:t>
            </a:r>
            <a:r>
              <a:rPr lang="fr-BE" sz="2800" dirty="0" smtClean="0"/>
              <a:t> </a:t>
            </a:r>
            <a:r>
              <a:rPr lang="fr-BE" sz="2800" dirty="0" err="1" smtClean="0"/>
              <a:t>sign</a:t>
            </a:r>
            <a:r>
              <a:rPr lang="fr-BE" sz="2800" dirty="0" smtClean="0"/>
              <a:t> PMDA to dispose of 34 t </a:t>
            </a:r>
            <a:r>
              <a:rPr lang="fr-BE" sz="2800" dirty="0" err="1" smtClean="0"/>
              <a:t>each</a:t>
            </a:r>
            <a:r>
              <a:rPr lang="fr-BE" sz="2800" dirty="0" smtClean="0"/>
              <a:t> as MOX in LWR</a:t>
            </a:r>
          </a:p>
          <a:p>
            <a:endParaRPr lang="fr-BE" sz="1000" dirty="0" smtClean="0"/>
          </a:p>
          <a:p>
            <a:r>
              <a:rPr lang="fr-BE" sz="2800" dirty="0" smtClean="0"/>
              <a:t>2010 : the PMDA </a:t>
            </a:r>
            <a:r>
              <a:rPr lang="fr-BE" sz="2800" dirty="0" err="1" smtClean="0"/>
              <a:t>is</a:t>
            </a:r>
            <a:r>
              <a:rPr lang="fr-BE" sz="2800" dirty="0" smtClean="0"/>
              <a:t> </a:t>
            </a:r>
            <a:r>
              <a:rPr lang="fr-BE" sz="2800" dirty="0" err="1" smtClean="0"/>
              <a:t>modified</a:t>
            </a:r>
            <a:r>
              <a:rPr lang="fr-BE" sz="2800" dirty="0" smtClean="0"/>
              <a:t> to </a:t>
            </a:r>
            <a:r>
              <a:rPr lang="fr-BE" sz="2800" dirty="0" err="1" smtClean="0"/>
              <a:t>accept</a:t>
            </a:r>
            <a:r>
              <a:rPr lang="fr-BE" sz="2800" dirty="0" smtClean="0"/>
              <a:t> </a:t>
            </a:r>
            <a:r>
              <a:rPr lang="fr-BE" sz="2800" dirty="0" err="1" smtClean="0"/>
              <a:t>Russian</a:t>
            </a:r>
            <a:r>
              <a:rPr lang="fr-BE" sz="2800" dirty="0" smtClean="0"/>
              <a:t> FBR </a:t>
            </a:r>
            <a:r>
              <a:rPr lang="fr-BE" sz="2800" dirty="0" err="1" smtClean="0"/>
              <a:t>policy</a:t>
            </a:r>
            <a:endParaRPr lang="fr-BE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67544" y="548680"/>
            <a:ext cx="8229600" cy="1143000"/>
          </a:xfrm>
        </p:spPr>
        <p:txBody>
          <a:bodyPr/>
          <a:lstStyle/>
          <a:p>
            <a:r>
              <a:rPr lang="fr-BE" dirty="0" err="1" smtClean="0">
                <a:solidFill>
                  <a:schemeClr val="bg1"/>
                </a:solidFill>
              </a:rPr>
              <a:t>Steps</a:t>
            </a:r>
            <a:r>
              <a:rPr lang="fr-BE" dirty="0" smtClean="0">
                <a:solidFill>
                  <a:schemeClr val="bg1"/>
                </a:solidFill>
              </a:rPr>
              <a:t> in the US MOX </a:t>
            </a:r>
            <a:r>
              <a:rPr lang="fr-BE" dirty="0" err="1" smtClean="0">
                <a:solidFill>
                  <a:schemeClr val="bg1"/>
                </a:solidFill>
              </a:rPr>
              <a:t>policy</a:t>
            </a:r>
            <a:endParaRPr lang="fr-BE" dirty="0">
              <a:solidFill>
                <a:schemeClr val="bg1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67544" y="2060848"/>
            <a:ext cx="8229600" cy="4525963"/>
          </a:xfrm>
        </p:spPr>
        <p:txBody>
          <a:bodyPr/>
          <a:lstStyle/>
          <a:p>
            <a:r>
              <a:rPr lang="fr-BE" sz="2800" dirty="0" smtClean="0"/>
              <a:t>1994 : MOX </a:t>
            </a:r>
            <a:r>
              <a:rPr lang="fr-BE" sz="2800" dirty="0" err="1" smtClean="0"/>
              <a:t>is</a:t>
            </a:r>
            <a:r>
              <a:rPr lang="fr-BE" sz="2800" dirty="0" smtClean="0"/>
              <a:t> one alternative for NAS</a:t>
            </a:r>
          </a:p>
          <a:p>
            <a:endParaRPr lang="fr-BE" sz="1000" dirty="0" smtClean="0"/>
          </a:p>
          <a:p>
            <a:r>
              <a:rPr lang="fr-BE" sz="2800" dirty="0" err="1" smtClean="0"/>
              <a:t>Numerous</a:t>
            </a:r>
            <a:r>
              <a:rPr lang="fr-BE" sz="2800" dirty="0" smtClean="0"/>
              <a:t> </a:t>
            </a:r>
            <a:r>
              <a:rPr lang="fr-BE" sz="2800" dirty="0" err="1" smtClean="0"/>
              <a:t>reexamination</a:t>
            </a:r>
            <a:r>
              <a:rPr lang="fr-BE" sz="2800" dirty="0" smtClean="0"/>
              <a:t> </a:t>
            </a:r>
            <a:r>
              <a:rPr lang="fr-BE" sz="2800" dirty="0" err="1" smtClean="0"/>
              <a:t>reconfirm</a:t>
            </a:r>
            <a:r>
              <a:rPr lang="fr-BE" sz="2800" dirty="0" smtClean="0"/>
              <a:t> </a:t>
            </a:r>
            <a:r>
              <a:rPr lang="fr-BE" sz="2800" dirty="0" err="1" smtClean="0"/>
              <a:t>this</a:t>
            </a:r>
            <a:r>
              <a:rPr lang="fr-BE" sz="2800" dirty="0" smtClean="0"/>
              <a:t> </a:t>
            </a:r>
            <a:r>
              <a:rPr lang="fr-BE" sz="2800" dirty="0" err="1" smtClean="0"/>
              <a:t>choice</a:t>
            </a:r>
            <a:r>
              <a:rPr lang="fr-BE" sz="2800" dirty="0" smtClean="0"/>
              <a:t> in 97 (</a:t>
            </a:r>
            <a:r>
              <a:rPr lang="fr-BE" sz="2800" dirty="0" err="1" smtClean="0"/>
              <a:t>against</a:t>
            </a:r>
            <a:r>
              <a:rPr lang="fr-BE" sz="2800" dirty="0" smtClean="0"/>
              <a:t> 37 options), 2002 (40 options, 12 </a:t>
            </a:r>
            <a:r>
              <a:rPr lang="fr-BE" sz="2800" dirty="0" err="1" smtClean="0"/>
              <a:t>considered</a:t>
            </a:r>
            <a:r>
              <a:rPr lang="fr-BE" sz="2800" dirty="0" smtClean="0"/>
              <a:t> </a:t>
            </a:r>
            <a:r>
              <a:rPr lang="fr-BE" sz="2800" dirty="0" err="1" smtClean="0"/>
              <a:t>seriously</a:t>
            </a:r>
            <a:r>
              <a:rPr lang="fr-BE" sz="2800" dirty="0" smtClean="0"/>
              <a:t>), 2006-07, …</a:t>
            </a:r>
          </a:p>
          <a:p>
            <a:endParaRPr lang="fr-BE" sz="1000" dirty="0" smtClean="0"/>
          </a:p>
          <a:p>
            <a:r>
              <a:rPr lang="fr-BE" sz="2800" dirty="0" smtClean="0"/>
              <a:t>2008 : MFFF </a:t>
            </a:r>
            <a:r>
              <a:rPr lang="fr-BE" sz="2800" dirty="0" err="1" smtClean="0"/>
              <a:t>is</a:t>
            </a:r>
            <a:r>
              <a:rPr lang="fr-BE" sz="2800" dirty="0" smtClean="0"/>
              <a:t> </a:t>
            </a:r>
            <a:r>
              <a:rPr lang="fr-BE" sz="2800" dirty="0" err="1" smtClean="0"/>
              <a:t>estimated</a:t>
            </a:r>
            <a:r>
              <a:rPr lang="fr-BE" sz="2800" dirty="0" smtClean="0"/>
              <a:t> $4.8 billions  to </a:t>
            </a:r>
            <a:r>
              <a:rPr lang="fr-BE" sz="2800" dirty="0" err="1" smtClean="0"/>
              <a:t>operate</a:t>
            </a:r>
            <a:r>
              <a:rPr lang="fr-BE" sz="2800" dirty="0" smtClean="0"/>
              <a:t> in 2016.</a:t>
            </a:r>
          </a:p>
          <a:p>
            <a:endParaRPr lang="fr-BE" sz="1000" dirty="0" smtClean="0"/>
          </a:p>
          <a:p>
            <a:r>
              <a:rPr lang="fr-BE" sz="2800" dirty="0" smtClean="0"/>
              <a:t>2012: </a:t>
            </a:r>
            <a:r>
              <a:rPr lang="fr-BE" sz="2800" dirty="0" err="1" smtClean="0"/>
              <a:t>Reviewed</a:t>
            </a:r>
            <a:r>
              <a:rPr lang="fr-BE" sz="2800" dirty="0" smtClean="0"/>
              <a:t> </a:t>
            </a:r>
            <a:r>
              <a:rPr lang="fr-BE" sz="2800" dirty="0" err="1" smtClean="0"/>
              <a:t>at</a:t>
            </a:r>
            <a:r>
              <a:rPr lang="fr-BE" sz="2800" dirty="0" smtClean="0"/>
              <a:t> $7.7 billions and 2019</a:t>
            </a:r>
          </a:p>
          <a:p>
            <a:endParaRPr lang="fr-B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err="1" smtClean="0">
                <a:solidFill>
                  <a:schemeClr val="bg1"/>
                </a:solidFill>
              </a:rPr>
              <a:t>What’s</a:t>
            </a:r>
            <a:r>
              <a:rPr lang="fr-BE" dirty="0" smtClean="0">
                <a:solidFill>
                  <a:schemeClr val="bg1"/>
                </a:solidFill>
              </a:rPr>
              <a:t> the situation ?</a:t>
            </a:r>
            <a:endParaRPr lang="fr-BE" dirty="0">
              <a:solidFill>
                <a:schemeClr val="bg1"/>
              </a:solidFill>
            </a:endParaRPr>
          </a:p>
        </p:txBody>
      </p:sp>
      <p:sp>
        <p:nvSpPr>
          <p:cNvPr id="12" name="Espace réservé du contenu 11"/>
          <p:cNvSpPr>
            <a:spLocks noGrp="1"/>
          </p:cNvSpPr>
          <p:nvPr>
            <p:ph sz="half" idx="2"/>
          </p:nvPr>
        </p:nvSpPr>
        <p:spPr>
          <a:xfrm>
            <a:off x="8785096" y="5877272"/>
            <a:ext cx="45719" cy="144016"/>
          </a:xfrm>
        </p:spPr>
        <p:txBody>
          <a:bodyPr>
            <a:normAutofit fontScale="25000" lnSpcReduction="20000"/>
          </a:bodyPr>
          <a:lstStyle/>
          <a:p>
            <a:pPr>
              <a:buNone/>
            </a:pPr>
            <a:r>
              <a:rPr lang="fr-BE" sz="2000" dirty="0" err="1" smtClean="0"/>
              <a:t>From</a:t>
            </a:r>
            <a:r>
              <a:rPr lang="fr-BE" sz="2000" dirty="0" smtClean="0"/>
              <a:t> International Panel on Fissile </a:t>
            </a:r>
            <a:r>
              <a:rPr lang="fr-BE" sz="2000" dirty="0" err="1" smtClean="0"/>
              <a:t>Materials</a:t>
            </a:r>
            <a:r>
              <a:rPr lang="fr-BE" sz="2000" dirty="0" smtClean="0"/>
              <a:t> (IPFM ) Jan 2013</a:t>
            </a:r>
          </a:p>
          <a:p>
            <a:pPr>
              <a:buNone/>
            </a:pPr>
            <a:r>
              <a:rPr lang="fr-BE" sz="2000" dirty="0" err="1" smtClean="0"/>
              <a:t>Based</a:t>
            </a:r>
            <a:r>
              <a:rPr lang="fr-BE" sz="2000" dirty="0" smtClean="0"/>
              <a:t> on 2011 </a:t>
            </a:r>
            <a:r>
              <a:rPr lang="fr-BE" sz="2000" dirty="0" err="1" smtClean="0"/>
              <a:t>declarations</a:t>
            </a:r>
            <a:r>
              <a:rPr lang="fr-BE" sz="2000" dirty="0" smtClean="0"/>
              <a:t> to IAEA </a:t>
            </a:r>
            <a:r>
              <a:rPr lang="fr-BE" sz="2000" dirty="0" err="1" smtClean="0"/>
              <a:t>andestimates</a:t>
            </a:r>
            <a:endParaRPr lang="fr-BE" sz="2000" dirty="0"/>
          </a:p>
        </p:txBody>
      </p:sp>
      <p:pic>
        <p:nvPicPr>
          <p:cNvPr id="9" name="Espace réservé du contenu 8" descr="Separated Pu graph 2014 IPFM.PN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1331640" y="1556792"/>
            <a:ext cx="6563072" cy="489439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512" y="273050"/>
            <a:ext cx="8784976" cy="1162050"/>
          </a:xfrm>
        </p:spPr>
        <p:txBody>
          <a:bodyPr>
            <a:noAutofit/>
          </a:bodyPr>
          <a:lstStyle/>
          <a:p>
            <a:pPr algn="ctr"/>
            <a:r>
              <a:rPr lang="fr-BE" sz="3600" dirty="0" smtClean="0">
                <a:solidFill>
                  <a:schemeClr val="bg1"/>
                </a:solidFill>
              </a:rPr>
              <a:t>Will MFFF </a:t>
            </a:r>
            <a:r>
              <a:rPr lang="fr-BE" sz="3600" dirty="0" err="1" smtClean="0">
                <a:solidFill>
                  <a:schemeClr val="bg1"/>
                </a:solidFill>
              </a:rPr>
              <a:t>ever</a:t>
            </a:r>
            <a:r>
              <a:rPr lang="fr-BE" sz="3600" dirty="0" smtClean="0">
                <a:solidFill>
                  <a:schemeClr val="bg1"/>
                </a:solidFill>
              </a:rPr>
              <a:t> </a:t>
            </a:r>
            <a:r>
              <a:rPr lang="fr-BE" sz="3600" dirty="0" err="1" smtClean="0">
                <a:solidFill>
                  <a:schemeClr val="bg1"/>
                </a:solidFill>
              </a:rPr>
              <a:t>be</a:t>
            </a:r>
            <a:r>
              <a:rPr lang="fr-BE" sz="3600" dirty="0" smtClean="0">
                <a:solidFill>
                  <a:schemeClr val="bg1"/>
                </a:solidFill>
              </a:rPr>
              <a:t> </a:t>
            </a:r>
            <a:r>
              <a:rPr lang="fr-BE" sz="3600" dirty="0" err="1" smtClean="0">
                <a:solidFill>
                  <a:schemeClr val="bg1"/>
                </a:solidFill>
              </a:rPr>
              <a:t>operational</a:t>
            </a:r>
            <a:r>
              <a:rPr lang="fr-BE" sz="3600" dirty="0" smtClean="0">
                <a:solidFill>
                  <a:schemeClr val="bg1"/>
                </a:solidFill>
              </a:rPr>
              <a:t> ?</a:t>
            </a:r>
            <a:endParaRPr lang="fr-BE" sz="3600" dirty="0">
              <a:solidFill>
                <a:schemeClr val="bg1"/>
              </a:solidFill>
            </a:endParaRPr>
          </a:p>
        </p:txBody>
      </p:sp>
      <p:sp>
        <p:nvSpPr>
          <p:cNvPr id="8" name="Espace réservé du texte 7"/>
          <p:cNvSpPr>
            <a:spLocks noGrp="1"/>
          </p:cNvSpPr>
          <p:nvPr>
            <p:ph type="body" sz="half" idx="2"/>
          </p:nvPr>
        </p:nvSpPr>
        <p:spPr>
          <a:xfrm>
            <a:off x="6012160" y="1988840"/>
            <a:ext cx="2952328" cy="3960440"/>
          </a:xfrm>
        </p:spPr>
        <p:txBody>
          <a:bodyPr>
            <a:normAutofit/>
          </a:bodyPr>
          <a:lstStyle/>
          <a:p>
            <a:r>
              <a:rPr lang="fr-BE" sz="2000" dirty="0" err="1" smtClean="0"/>
              <a:t>After</a:t>
            </a:r>
            <a:r>
              <a:rPr lang="fr-BE" sz="2000" dirty="0" smtClean="0"/>
              <a:t> </a:t>
            </a:r>
            <a:r>
              <a:rPr lang="fr-BE" sz="2000" dirty="0" err="1" smtClean="0"/>
              <a:t>Belgians</a:t>
            </a:r>
            <a:r>
              <a:rPr lang="fr-BE" sz="2000" dirty="0" smtClean="0"/>
              <a:t> </a:t>
            </a:r>
            <a:r>
              <a:rPr lang="fr-BE" sz="2000" dirty="0" err="1" smtClean="0"/>
              <a:t>early</a:t>
            </a:r>
            <a:r>
              <a:rPr lang="fr-BE" sz="2000" dirty="0" smtClean="0"/>
              <a:t> </a:t>
            </a:r>
            <a:r>
              <a:rPr lang="fr-BE" sz="2000" dirty="0" err="1" smtClean="0"/>
              <a:t>proposal</a:t>
            </a:r>
            <a:r>
              <a:rPr lang="fr-BE" sz="2000" dirty="0" smtClean="0"/>
              <a:t>, BN </a:t>
            </a:r>
            <a:r>
              <a:rPr lang="fr-BE" sz="2000" dirty="0" err="1" smtClean="0"/>
              <a:t>participates</a:t>
            </a:r>
            <a:r>
              <a:rPr lang="fr-BE" sz="2000" dirty="0" smtClean="0"/>
              <a:t> in </a:t>
            </a:r>
            <a:r>
              <a:rPr lang="fr-BE" sz="2000" dirty="0" err="1" smtClean="0"/>
              <a:t>designing</a:t>
            </a:r>
            <a:r>
              <a:rPr lang="fr-BE" sz="2000" dirty="0" smtClean="0"/>
              <a:t> plants but </a:t>
            </a:r>
            <a:r>
              <a:rPr lang="fr-BE" sz="2000" dirty="0" err="1" smtClean="0"/>
              <a:t>finally</a:t>
            </a:r>
            <a:r>
              <a:rPr lang="fr-BE" sz="2000" dirty="0" smtClean="0"/>
              <a:t> MFFF </a:t>
            </a:r>
            <a:r>
              <a:rPr lang="fr-BE" sz="2000" dirty="0" err="1" smtClean="0"/>
              <a:t>is</a:t>
            </a:r>
            <a:r>
              <a:rPr lang="fr-BE" sz="2000" dirty="0" smtClean="0"/>
              <a:t> </a:t>
            </a:r>
            <a:r>
              <a:rPr lang="fr-BE" sz="2000" dirty="0" err="1" smtClean="0"/>
              <a:t>build</a:t>
            </a:r>
            <a:r>
              <a:rPr lang="fr-BE" sz="2000" dirty="0" smtClean="0"/>
              <a:t> in the USA </a:t>
            </a:r>
            <a:r>
              <a:rPr lang="fr-BE" sz="2000" dirty="0" err="1" smtClean="0"/>
              <a:t>with</a:t>
            </a:r>
            <a:r>
              <a:rPr lang="fr-BE" sz="2000" dirty="0" smtClean="0"/>
              <a:t> </a:t>
            </a:r>
            <a:r>
              <a:rPr lang="fr-BE" sz="2000" dirty="0" err="1" smtClean="0"/>
              <a:t>Areva</a:t>
            </a:r>
            <a:r>
              <a:rPr lang="fr-BE" sz="2000" dirty="0" smtClean="0"/>
              <a:t> and Shaw </a:t>
            </a:r>
            <a:r>
              <a:rPr lang="fr-BE" sz="2000" dirty="0" err="1" smtClean="0"/>
              <a:t>after</a:t>
            </a:r>
            <a:r>
              <a:rPr lang="fr-BE" sz="2000" dirty="0" smtClean="0"/>
              <a:t> </a:t>
            </a:r>
            <a:r>
              <a:rPr lang="fr-BE" sz="2000" dirty="0" err="1" smtClean="0"/>
              <a:t>heavy</a:t>
            </a:r>
            <a:r>
              <a:rPr lang="fr-BE" sz="2000" dirty="0" smtClean="0"/>
              <a:t> local objection actions. </a:t>
            </a:r>
            <a:r>
              <a:rPr lang="fr-BE" sz="2000" dirty="0" err="1" smtClean="0"/>
              <a:t>Presently</a:t>
            </a:r>
            <a:r>
              <a:rPr lang="fr-BE" sz="2000" dirty="0" smtClean="0"/>
              <a:t> </a:t>
            </a:r>
            <a:r>
              <a:rPr lang="fr-BE" sz="2000" dirty="0" err="1" smtClean="0"/>
              <a:t>it</a:t>
            </a:r>
            <a:r>
              <a:rPr lang="fr-BE" sz="2000" dirty="0" smtClean="0"/>
              <a:t> </a:t>
            </a:r>
            <a:r>
              <a:rPr lang="fr-BE" sz="2000" dirty="0" err="1" smtClean="0"/>
              <a:t>is</a:t>
            </a:r>
            <a:r>
              <a:rPr lang="fr-BE" sz="2000" dirty="0" smtClean="0"/>
              <a:t>  not certain </a:t>
            </a:r>
            <a:r>
              <a:rPr lang="fr-BE" sz="2000" dirty="0" err="1" smtClean="0"/>
              <a:t>that</a:t>
            </a:r>
            <a:r>
              <a:rPr lang="fr-BE" sz="2000" dirty="0" smtClean="0"/>
              <a:t> </a:t>
            </a:r>
            <a:r>
              <a:rPr lang="fr-BE" sz="2000" dirty="0" err="1" smtClean="0"/>
              <a:t>it</a:t>
            </a:r>
            <a:r>
              <a:rPr lang="fr-BE" sz="2000" dirty="0" smtClean="0"/>
              <a:t> </a:t>
            </a:r>
            <a:r>
              <a:rPr lang="fr-BE" sz="2000" dirty="0" err="1" smtClean="0"/>
              <a:t>will</a:t>
            </a:r>
            <a:r>
              <a:rPr lang="fr-BE" sz="2000" dirty="0" smtClean="0"/>
              <a:t> </a:t>
            </a:r>
            <a:r>
              <a:rPr lang="fr-BE" sz="2000" dirty="0" err="1" smtClean="0"/>
              <a:t>be</a:t>
            </a:r>
            <a:r>
              <a:rPr lang="fr-BE" sz="2000" dirty="0" smtClean="0"/>
              <a:t> </a:t>
            </a:r>
            <a:r>
              <a:rPr lang="fr-BE" sz="2000" dirty="0" err="1" smtClean="0"/>
              <a:t>operated</a:t>
            </a:r>
            <a:r>
              <a:rPr lang="fr-BE" sz="2000" dirty="0" smtClean="0"/>
              <a:t> …</a:t>
            </a:r>
          </a:p>
        </p:txBody>
      </p:sp>
      <p:pic>
        <p:nvPicPr>
          <p:cNvPr id="6" name="Espace réservé du contenu 5" descr="MOX Mil Savannah 2014.PNG"/>
          <p:cNvPicPr>
            <a:picLocks noGrp="1" noChangeAspect="1"/>
          </p:cNvPicPr>
          <p:nvPr>
            <p:ph sz="half"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683568" y="2132856"/>
            <a:ext cx="5013234" cy="3096344"/>
          </a:xfrm>
        </p:spPr>
      </p:pic>
      <p:sp>
        <p:nvSpPr>
          <p:cNvPr id="9" name="ZoneTexte 8"/>
          <p:cNvSpPr txBox="1"/>
          <p:nvPr/>
        </p:nvSpPr>
        <p:spPr>
          <a:xfrm flipH="1">
            <a:off x="539552" y="2996952"/>
            <a:ext cx="3168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BE" dirty="0"/>
          </a:p>
        </p:txBody>
      </p:sp>
      <p:sp>
        <p:nvSpPr>
          <p:cNvPr id="11" name="ZoneTexte 10"/>
          <p:cNvSpPr txBox="1"/>
          <p:nvPr/>
        </p:nvSpPr>
        <p:spPr>
          <a:xfrm>
            <a:off x="899592" y="5373216"/>
            <a:ext cx="76328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400" dirty="0" smtClean="0"/>
              <a:t>Situation  last </a:t>
            </a:r>
            <a:r>
              <a:rPr lang="fr-BE" sz="2400" dirty="0" err="1" smtClean="0"/>
              <a:t>spring</a:t>
            </a:r>
            <a:r>
              <a:rPr lang="fr-BE" sz="2400" dirty="0" smtClean="0"/>
              <a:t> : a new report </a:t>
            </a:r>
            <a:r>
              <a:rPr lang="fr-BE" sz="2400" dirty="0" err="1" smtClean="0"/>
              <a:t>compared</a:t>
            </a:r>
            <a:r>
              <a:rPr lang="fr-BE" sz="2400" dirty="0" smtClean="0"/>
              <a:t> five options </a:t>
            </a:r>
            <a:endParaRPr lang="fr-BE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S avril 2014 comparaison des options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536" y="548680"/>
            <a:ext cx="8487226" cy="5670906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 flipH="1">
            <a:off x="6876256" y="6309320"/>
            <a:ext cx="2016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 err="1" smtClean="0"/>
              <a:t>DoE</a:t>
            </a:r>
            <a:r>
              <a:rPr lang="fr-BE" dirty="0" smtClean="0"/>
              <a:t> , April 2014</a:t>
            </a:r>
            <a:endParaRPr lang="fr-B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3568" y="764704"/>
            <a:ext cx="7772400" cy="1470025"/>
          </a:xfrm>
        </p:spPr>
        <p:txBody>
          <a:bodyPr/>
          <a:lstStyle/>
          <a:p>
            <a:r>
              <a:rPr lang="fr-BE" dirty="0" smtClean="0">
                <a:solidFill>
                  <a:schemeClr val="bg1"/>
                </a:solidFill>
              </a:rPr>
              <a:t>MFFF </a:t>
            </a:r>
            <a:r>
              <a:rPr lang="fr-BE" dirty="0" err="1" smtClean="0">
                <a:solidFill>
                  <a:schemeClr val="bg1"/>
                </a:solidFill>
              </a:rPr>
              <a:t>cut</a:t>
            </a:r>
            <a:r>
              <a:rPr lang="fr-BE" dirty="0" smtClean="0">
                <a:solidFill>
                  <a:schemeClr val="bg1"/>
                </a:solidFill>
              </a:rPr>
              <a:t> out of </a:t>
            </a:r>
            <a:r>
              <a:rPr lang="fr-BE" dirty="0" err="1" smtClean="0">
                <a:solidFill>
                  <a:schemeClr val="bg1"/>
                </a:solidFill>
              </a:rPr>
              <a:t>DoE’s</a:t>
            </a:r>
            <a:r>
              <a:rPr lang="fr-BE" dirty="0" smtClean="0">
                <a:solidFill>
                  <a:schemeClr val="bg1"/>
                </a:solidFill>
              </a:rPr>
              <a:t> </a:t>
            </a:r>
            <a:r>
              <a:rPr lang="fr-BE" smtClean="0">
                <a:solidFill>
                  <a:schemeClr val="bg1"/>
                </a:solidFill>
              </a:rPr>
              <a:t>budget </a:t>
            </a:r>
            <a:endParaRPr lang="fr-BE" dirty="0">
              <a:solidFill>
                <a:schemeClr val="bg1"/>
              </a:solidFill>
            </a:endParaRP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755576" y="2420888"/>
            <a:ext cx="7848872" cy="3960440"/>
          </a:xfrm>
        </p:spPr>
        <p:txBody>
          <a:bodyPr>
            <a:normAutofit/>
          </a:bodyPr>
          <a:lstStyle/>
          <a:p>
            <a:pPr algn="l">
              <a:buFont typeface="Arial" pitchFamily="34" charset="0"/>
              <a:buChar char="•"/>
            </a:pPr>
            <a:r>
              <a:rPr lang="fr-BE" dirty="0" smtClean="0"/>
              <a:t> </a:t>
            </a:r>
            <a:r>
              <a:rPr lang="fr-BE" sz="2600" dirty="0" smtClean="0"/>
              <a:t>NNSA </a:t>
            </a:r>
            <a:r>
              <a:rPr lang="fr-BE" sz="2600" dirty="0" err="1" smtClean="0"/>
              <a:t>responsible</a:t>
            </a:r>
            <a:r>
              <a:rPr lang="fr-BE" sz="2600" dirty="0" smtClean="0"/>
              <a:t> for </a:t>
            </a:r>
            <a:r>
              <a:rPr lang="fr-BE" sz="2600" dirty="0" err="1" smtClean="0"/>
              <a:t>non-proliferation</a:t>
            </a:r>
            <a:r>
              <a:rPr lang="fr-BE" sz="2600" dirty="0" smtClean="0"/>
              <a:t> </a:t>
            </a:r>
            <a:r>
              <a:rPr lang="fr-BE" sz="2600" dirty="0" err="1" smtClean="0"/>
              <a:t>activities</a:t>
            </a:r>
            <a:r>
              <a:rPr lang="fr-BE" sz="2600" dirty="0" smtClean="0"/>
              <a:t> </a:t>
            </a:r>
            <a:r>
              <a:rPr lang="fr-BE" sz="2600" dirty="0" err="1" smtClean="0"/>
              <a:t>including</a:t>
            </a:r>
            <a:r>
              <a:rPr lang="fr-BE" sz="2600" dirty="0" smtClean="0"/>
              <a:t> Pu disposition program and maintenance of </a:t>
            </a:r>
            <a:r>
              <a:rPr lang="fr-BE" sz="2600" dirty="0" err="1" smtClean="0"/>
              <a:t>nuclear</a:t>
            </a:r>
            <a:r>
              <a:rPr lang="fr-BE" sz="2600" dirty="0" smtClean="0"/>
              <a:t> arsenal.</a:t>
            </a:r>
          </a:p>
          <a:p>
            <a:pPr algn="l">
              <a:buFont typeface="Arial" pitchFamily="34" charset="0"/>
              <a:buChar char="•"/>
            </a:pPr>
            <a:endParaRPr lang="fr-BE" sz="1000" dirty="0" smtClean="0"/>
          </a:p>
          <a:p>
            <a:pPr algn="l">
              <a:buFont typeface="Arial" pitchFamily="34" charset="0"/>
              <a:buChar char="•"/>
            </a:pPr>
            <a:r>
              <a:rPr lang="fr-BE" sz="2600" dirty="0" smtClean="0"/>
              <a:t> </a:t>
            </a:r>
            <a:r>
              <a:rPr lang="fr-BE" sz="2600" dirty="0" err="1" smtClean="0"/>
              <a:t>Requested</a:t>
            </a:r>
            <a:r>
              <a:rPr lang="fr-BE" sz="2600" dirty="0" smtClean="0"/>
              <a:t>  $11.7 billion but </a:t>
            </a:r>
            <a:r>
              <a:rPr lang="fr-BE" sz="2600" dirty="0" err="1" smtClean="0"/>
              <a:t>nothing</a:t>
            </a:r>
            <a:r>
              <a:rPr lang="fr-BE" sz="2600" dirty="0" smtClean="0"/>
              <a:t>  for MFFF due to </a:t>
            </a:r>
            <a:r>
              <a:rPr lang="fr-BE" sz="2600" dirty="0" err="1" smtClean="0"/>
              <a:t>expected</a:t>
            </a:r>
            <a:r>
              <a:rPr lang="fr-BE" sz="2600" dirty="0" smtClean="0"/>
              <a:t> </a:t>
            </a:r>
            <a:r>
              <a:rPr lang="fr-BE" sz="2600" dirty="0" err="1" smtClean="0"/>
              <a:t>cost</a:t>
            </a:r>
            <a:r>
              <a:rPr lang="fr-BE" sz="2600" dirty="0" smtClean="0"/>
              <a:t> </a:t>
            </a:r>
            <a:r>
              <a:rPr lang="fr-BE" sz="2600" dirty="0" err="1" smtClean="0"/>
              <a:t>overrun</a:t>
            </a:r>
            <a:r>
              <a:rPr lang="fr-BE" sz="2600" dirty="0" smtClean="0"/>
              <a:t>. </a:t>
            </a:r>
            <a:r>
              <a:rPr lang="fr-BE" sz="2600" dirty="0" err="1" smtClean="0"/>
              <a:t>Thus</a:t>
            </a:r>
            <a:r>
              <a:rPr lang="fr-BE" sz="2600" dirty="0" smtClean="0"/>
              <a:t> in cold stand-by </a:t>
            </a:r>
            <a:r>
              <a:rPr lang="fr-BE" sz="2600" dirty="0" err="1" smtClean="0"/>
              <a:t>until</a:t>
            </a:r>
            <a:r>
              <a:rPr lang="fr-BE" sz="2600" dirty="0" smtClean="0"/>
              <a:t> </a:t>
            </a:r>
            <a:r>
              <a:rPr lang="fr-BE" sz="2600" dirty="0" err="1" smtClean="0"/>
              <a:t>further</a:t>
            </a:r>
            <a:r>
              <a:rPr lang="fr-BE" sz="2600" dirty="0" smtClean="0"/>
              <a:t> </a:t>
            </a:r>
            <a:r>
              <a:rPr lang="fr-BE" sz="2600" dirty="0" err="1" smtClean="0"/>
              <a:t>examination</a:t>
            </a:r>
            <a:r>
              <a:rPr lang="fr-BE" sz="2600" dirty="0" smtClean="0"/>
              <a:t>.</a:t>
            </a:r>
          </a:p>
          <a:p>
            <a:pPr algn="l">
              <a:buFont typeface="Arial" pitchFamily="34" charset="0"/>
              <a:buChar char="•"/>
            </a:pPr>
            <a:endParaRPr lang="fr-BE" sz="1000" dirty="0" smtClean="0"/>
          </a:p>
          <a:p>
            <a:pPr algn="l">
              <a:buFont typeface="Arial" pitchFamily="34" charset="0"/>
              <a:buChar char="•"/>
            </a:pPr>
            <a:r>
              <a:rPr lang="fr-BE" sz="2600" dirty="0" smtClean="0"/>
              <a:t> Comment by </a:t>
            </a:r>
            <a:r>
              <a:rPr lang="fr-BE" sz="2600" dirty="0" err="1" smtClean="0"/>
              <a:t>Areva</a:t>
            </a:r>
            <a:r>
              <a:rPr lang="fr-BE" sz="2600" dirty="0" smtClean="0"/>
              <a:t>: cold standby </a:t>
            </a:r>
            <a:r>
              <a:rPr lang="fr-BE" sz="2600" dirty="0" err="1" smtClean="0"/>
              <a:t>is</a:t>
            </a:r>
            <a:r>
              <a:rPr lang="fr-BE" sz="2600" dirty="0" smtClean="0"/>
              <a:t> an </a:t>
            </a:r>
            <a:r>
              <a:rPr lang="fr-BE" sz="2600" dirty="0" err="1" smtClean="0"/>
              <a:t>euphemism</a:t>
            </a:r>
            <a:r>
              <a:rPr lang="fr-BE" sz="2600" dirty="0" smtClean="0"/>
              <a:t> for </a:t>
            </a:r>
            <a:r>
              <a:rPr lang="fr-BE" sz="2600" dirty="0" err="1" smtClean="0"/>
              <a:t>termination</a:t>
            </a:r>
            <a:endParaRPr lang="fr-BE" sz="2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</p:nvPr>
        </p:nvSpPr>
        <p:spPr>
          <a:xfrm>
            <a:off x="179512" y="332656"/>
            <a:ext cx="8784976" cy="1143000"/>
          </a:xfrm>
        </p:spPr>
        <p:txBody>
          <a:bodyPr>
            <a:normAutofit fontScale="90000"/>
          </a:bodyPr>
          <a:lstStyle/>
          <a:p>
            <a:r>
              <a:rPr lang="fr-BE" dirty="0" err="1" smtClean="0">
                <a:solidFill>
                  <a:schemeClr val="bg1"/>
                </a:solidFill>
              </a:rPr>
              <a:t>Meanwhile</a:t>
            </a:r>
            <a:r>
              <a:rPr lang="fr-BE" dirty="0" smtClean="0">
                <a:solidFill>
                  <a:schemeClr val="bg1"/>
                </a:solidFill>
              </a:rPr>
              <a:t>, </a:t>
            </a:r>
            <a:r>
              <a:rPr lang="fr-BE" dirty="0" err="1" smtClean="0">
                <a:solidFill>
                  <a:schemeClr val="bg1"/>
                </a:solidFill>
              </a:rPr>
              <a:t>Russia</a:t>
            </a:r>
            <a:r>
              <a:rPr lang="fr-BE" dirty="0" smtClean="0">
                <a:solidFill>
                  <a:schemeClr val="bg1"/>
                </a:solidFill>
              </a:rPr>
              <a:t> </a:t>
            </a:r>
            <a:r>
              <a:rPr lang="fr-BE" dirty="0" err="1" smtClean="0">
                <a:solidFill>
                  <a:schemeClr val="bg1"/>
                </a:solidFill>
              </a:rPr>
              <a:t>starts</a:t>
            </a:r>
            <a:r>
              <a:rPr lang="fr-BE" dirty="0" smtClean="0">
                <a:solidFill>
                  <a:schemeClr val="bg1"/>
                </a:solidFill>
              </a:rPr>
              <a:t> a 800 </a:t>
            </a:r>
            <a:r>
              <a:rPr lang="fr-BE" dirty="0" err="1" smtClean="0">
                <a:solidFill>
                  <a:schemeClr val="bg1"/>
                </a:solidFill>
              </a:rPr>
              <a:t>MWe</a:t>
            </a:r>
            <a:r>
              <a:rPr lang="fr-BE" dirty="0" smtClean="0">
                <a:solidFill>
                  <a:schemeClr val="bg1"/>
                </a:solidFill>
              </a:rPr>
              <a:t> plutonium </a:t>
            </a:r>
            <a:r>
              <a:rPr lang="fr-BE" dirty="0" err="1" smtClean="0">
                <a:solidFill>
                  <a:schemeClr val="bg1"/>
                </a:solidFill>
              </a:rPr>
              <a:t>fast</a:t>
            </a:r>
            <a:r>
              <a:rPr lang="fr-BE" dirty="0" smtClean="0">
                <a:solidFill>
                  <a:schemeClr val="bg1"/>
                </a:solidFill>
              </a:rPr>
              <a:t> breeder</a:t>
            </a:r>
            <a:endParaRPr lang="fr-BE" dirty="0">
              <a:solidFill>
                <a:schemeClr val="bg1"/>
              </a:solidFill>
            </a:endParaRPr>
          </a:p>
        </p:txBody>
      </p:sp>
      <p:pic>
        <p:nvPicPr>
          <p:cNvPr id="8" name="Espace réservé du contenu 7" descr="BN800 internals before sodium filling.PN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2411760" y="1844824"/>
            <a:ext cx="4032447" cy="3288711"/>
          </a:xfrm>
        </p:spPr>
      </p:pic>
      <p:sp>
        <p:nvSpPr>
          <p:cNvPr id="7" name="Espace réservé du contenu 6"/>
          <p:cNvSpPr>
            <a:spLocks noGrp="1"/>
          </p:cNvSpPr>
          <p:nvPr>
            <p:ph sz="half" idx="2"/>
          </p:nvPr>
        </p:nvSpPr>
        <p:spPr>
          <a:xfrm>
            <a:off x="323528" y="5373216"/>
            <a:ext cx="8568952" cy="1368152"/>
          </a:xfrm>
        </p:spPr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fr-BE" dirty="0" smtClean="0"/>
              <a:t>BN800 FBR has </a:t>
            </a:r>
            <a:r>
              <a:rPr lang="fr-BE" dirty="0" err="1" smtClean="0"/>
              <a:t>just</a:t>
            </a:r>
            <a:r>
              <a:rPr lang="fr-BE" dirty="0" smtClean="0"/>
              <a:t> </a:t>
            </a:r>
            <a:r>
              <a:rPr lang="fr-BE" dirty="0" err="1" smtClean="0"/>
              <a:t>reached</a:t>
            </a:r>
            <a:r>
              <a:rPr lang="fr-BE" dirty="0" smtClean="0"/>
              <a:t> </a:t>
            </a:r>
            <a:r>
              <a:rPr lang="fr-BE" dirty="0" err="1" smtClean="0"/>
              <a:t>criticality</a:t>
            </a:r>
            <a:r>
              <a:rPr lang="fr-BE" dirty="0" smtClean="0"/>
              <a:t> last </a:t>
            </a:r>
            <a:r>
              <a:rPr lang="fr-BE" dirty="0" err="1" smtClean="0"/>
              <a:t>June</a:t>
            </a:r>
            <a:r>
              <a:rPr lang="fr-BE" dirty="0" smtClean="0"/>
              <a:t>. It </a:t>
            </a:r>
            <a:r>
              <a:rPr lang="fr-BE" dirty="0" err="1" smtClean="0"/>
              <a:t>is</a:t>
            </a:r>
            <a:r>
              <a:rPr lang="fr-BE" dirty="0" smtClean="0"/>
              <a:t> </a:t>
            </a:r>
            <a:r>
              <a:rPr lang="fr-BE" dirty="0" err="1" smtClean="0"/>
              <a:t>loaded</a:t>
            </a:r>
            <a:r>
              <a:rPr lang="fr-BE" dirty="0" smtClean="0"/>
              <a:t> </a:t>
            </a:r>
            <a:r>
              <a:rPr lang="fr-BE" dirty="0" err="1" smtClean="0"/>
              <a:t>with</a:t>
            </a:r>
            <a:r>
              <a:rPr lang="fr-BE" dirty="0" smtClean="0"/>
              <a:t> MOX and </a:t>
            </a:r>
            <a:r>
              <a:rPr lang="fr-BE" dirty="0" err="1" smtClean="0"/>
              <a:t>will</a:t>
            </a:r>
            <a:r>
              <a:rPr lang="fr-BE" dirty="0" smtClean="0"/>
              <a:t> </a:t>
            </a:r>
            <a:r>
              <a:rPr lang="fr-BE" dirty="0" err="1" smtClean="0"/>
              <a:t>thus</a:t>
            </a:r>
            <a:r>
              <a:rPr lang="fr-BE" dirty="0" smtClean="0"/>
              <a:t> </a:t>
            </a:r>
            <a:r>
              <a:rPr lang="fr-BE" dirty="0" err="1" smtClean="0"/>
              <a:t>contribute</a:t>
            </a:r>
            <a:r>
              <a:rPr lang="fr-BE" dirty="0" smtClean="0"/>
              <a:t> to the </a:t>
            </a:r>
            <a:r>
              <a:rPr lang="fr-BE" dirty="0" err="1" smtClean="0"/>
              <a:t>reduction</a:t>
            </a:r>
            <a:r>
              <a:rPr lang="fr-BE" dirty="0" smtClean="0"/>
              <a:t> of </a:t>
            </a:r>
            <a:r>
              <a:rPr lang="fr-BE" dirty="0" err="1" smtClean="0"/>
              <a:t>weapons</a:t>
            </a:r>
            <a:r>
              <a:rPr lang="fr-BE" dirty="0" smtClean="0"/>
              <a:t> grade stocks. </a:t>
            </a:r>
            <a:r>
              <a:rPr lang="fr-BE" dirty="0" err="1" smtClean="0"/>
              <a:t>Three</a:t>
            </a:r>
            <a:r>
              <a:rPr lang="fr-BE" dirty="0" smtClean="0"/>
              <a:t> 1200 </a:t>
            </a:r>
            <a:r>
              <a:rPr lang="fr-BE" dirty="0" err="1" smtClean="0"/>
              <a:t>Mwe</a:t>
            </a:r>
            <a:r>
              <a:rPr lang="fr-BE" dirty="0" smtClean="0"/>
              <a:t> are </a:t>
            </a:r>
            <a:r>
              <a:rPr lang="fr-BE" dirty="0" err="1" smtClean="0"/>
              <a:t>planned</a:t>
            </a:r>
            <a:endParaRPr lang="fr-B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</p:nvPr>
        </p:nvSpPr>
        <p:spPr>
          <a:xfrm>
            <a:off x="539552" y="249289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fr-BE" dirty="0" err="1" smtClean="0">
                <a:solidFill>
                  <a:schemeClr val="bg1"/>
                </a:solidFill>
              </a:rPr>
              <a:t>Anxieties</a:t>
            </a:r>
            <a:r>
              <a:rPr lang="fr-BE" dirty="0" smtClean="0">
                <a:solidFill>
                  <a:schemeClr val="bg1"/>
                </a:solidFill>
              </a:rPr>
              <a:t> in fictions </a:t>
            </a:r>
            <a:br>
              <a:rPr lang="fr-BE" dirty="0" smtClean="0">
                <a:solidFill>
                  <a:schemeClr val="bg1"/>
                </a:solidFill>
              </a:rPr>
            </a:br>
            <a:r>
              <a:rPr lang="fr-BE" dirty="0" smtClean="0">
                <a:solidFill>
                  <a:schemeClr val="bg1"/>
                </a:solidFill>
              </a:rPr>
              <a:t>and </a:t>
            </a:r>
            <a:r>
              <a:rPr lang="fr-BE" dirty="0" err="1" smtClean="0">
                <a:solidFill>
                  <a:schemeClr val="bg1"/>
                </a:solidFill>
              </a:rPr>
              <a:t>demonstrations</a:t>
            </a:r>
            <a:endParaRPr lang="fr-BE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28650">
              <a:defRPr/>
            </a:pPr>
            <a:fld id="{FF62682E-1D22-4D85-8934-5C49D11EB268}" type="slidenum">
              <a:rPr lang="nl-NL">
                <a:latin typeface="+mn-lt"/>
              </a:rPr>
              <a:pPr defTabSz="628650">
                <a:defRPr/>
              </a:pPr>
              <a:t>25</a:t>
            </a:fld>
            <a:endParaRPr lang="nl-NL">
              <a:latin typeface="+mn-lt"/>
            </a:endParaRPr>
          </a:p>
        </p:txBody>
      </p:sp>
      <p:sp>
        <p:nvSpPr>
          <p:cNvPr id="441346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620688"/>
            <a:ext cx="8147248" cy="1143000"/>
          </a:xfrm>
        </p:spPr>
        <p:txBody>
          <a:bodyPr lIns="88900" tIns="44450" rIns="88900" bIns="44450">
            <a:noAutofit/>
          </a:bodyPr>
          <a:lstStyle/>
          <a:p>
            <a:pPr>
              <a:defRPr/>
            </a:pPr>
            <a:r>
              <a:rPr lang="en-GB" sz="3600" dirty="0" smtClean="0">
                <a:solidFill>
                  <a:schemeClr val="bg1"/>
                </a:solidFill>
              </a:rPr>
              <a:t>Plutonium : notions that have a strong emotional impact</a:t>
            </a:r>
            <a:endParaRPr lang="nl-NL" sz="3600" dirty="0" smtClean="0">
              <a:solidFill>
                <a:schemeClr val="bg1"/>
              </a:solidFill>
            </a:endParaRPr>
          </a:p>
        </p:txBody>
      </p:sp>
      <p:sp>
        <p:nvSpPr>
          <p:cNvPr id="441347" name="Rectangle 3"/>
          <p:cNvSpPr>
            <a:spLocks noChangeArrowheads="1"/>
          </p:cNvSpPr>
          <p:nvPr/>
        </p:nvSpPr>
        <p:spPr bwMode="auto">
          <a:xfrm>
            <a:off x="395536" y="2060848"/>
            <a:ext cx="8382000" cy="42383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84138" tIns="41275" rIns="84138" bIns="41275">
            <a:spAutoFit/>
          </a:bodyPr>
          <a:lstStyle/>
          <a:p>
            <a:pPr defTabSz="628650">
              <a:buClr>
                <a:srgbClr val="FF9933"/>
              </a:buClr>
              <a:buSzPct val="60000"/>
              <a:buFont typeface="Wingdings" pitchFamily="2" charset="2"/>
              <a:buChar char="l"/>
              <a:tabLst>
                <a:tab pos="477838" algn="l"/>
              </a:tabLst>
              <a:defRPr/>
            </a:pPr>
            <a:r>
              <a:rPr lang="nl-NL" sz="2800" dirty="0">
                <a:solidFill>
                  <a:srgbClr val="EAEC5E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</a:t>
            </a:r>
            <a:r>
              <a:rPr lang="nl-NL" sz="2400" dirty="0">
                <a:solidFill>
                  <a:srgbClr val="F3E995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	</a:t>
            </a:r>
            <a:r>
              <a:rPr lang="en-GB" sz="2400" dirty="0"/>
              <a:t>Plutonium is an infernal name</a:t>
            </a:r>
          </a:p>
          <a:p>
            <a:pPr defTabSz="628650">
              <a:buClr>
                <a:srgbClr val="FF9933"/>
              </a:buClr>
              <a:buSzPct val="60000"/>
              <a:buFont typeface="Wingdings" pitchFamily="2" charset="2"/>
              <a:buNone/>
              <a:tabLst>
                <a:tab pos="477838" algn="l"/>
              </a:tabLst>
              <a:defRPr/>
            </a:pPr>
            <a:endParaRPr lang="en-GB" sz="1000" dirty="0"/>
          </a:p>
          <a:p>
            <a:pPr defTabSz="628650">
              <a:buClr>
                <a:srgbClr val="FF9933"/>
              </a:buClr>
              <a:buSzPct val="65000"/>
              <a:buFont typeface="Wingdings" pitchFamily="2" charset="2"/>
              <a:buChar char="l"/>
              <a:tabLst>
                <a:tab pos="477838" algn="l"/>
              </a:tabLst>
              <a:defRPr/>
            </a:pPr>
            <a:r>
              <a:rPr lang="en-GB" sz="2400" dirty="0"/>
              <a:t> 	Nagasaki was a sin against mankind</a:t>
            </a:r>
          </a:p>
          <a:p>
            <a:pPr defTabSz="628650">
              <a:buClr>
                <a:srgbClr val="FF9933"/>
              </a:buClr>
              <a:buSzPct val="65000"/>
              <a:buFont typeface="Wingdings" pitchFamily="2" charset="2"/>
              <a:buNone/>
              <a:tabLst>
                <a:tab pos="477838" algn="l"/>
              </a:tabLst>
              <a:defRPr/>
            </a:pPr>
            <a:endParaRPr lang="en-GB" sz="1000" dirty="0"/>
          </a:p>
          <a:p>
            <a:pPr defTabSz="628650">
              <a:buClr>
                <a:srgbClr val="FF9933"/>
              </a:buClr>
              <a:buSzPct val="65000"/>
              <a:buFont typeface="Wingdings" pitchFamily="2" charset="2"/>
              <a:buChar char="l"/>
              <a:tabLst>
                <a:tab pos="477838" algn="l"/>
              </a:tabLst>
              <a:defRPr/>
            </a:pPr>
            <a:r>
              <a:rPr lang="en-GB" sz="2400" dirty="0"/>
              <a:t> 	24,000 years half-life looks very much like eternity</a:t>
            </a:r>
          </a:p>
          <a:p>
            <a:pPr defTabSz="628650">
              <a:buClr>
                <a:srgbClr val="FF9933"/>
              </a:buClr>
              <a:buSzPct val="65000"/>
              <a:buFont typeface="Wingdings" pitchFamily="2" charset="2"/>
              <a:buNone/>
              <a:tabLst>
                <a:tab pos="477838" algn="l"/>
              </a:tabLst>
              <a:defRPr/>
            </a:pPr>
            <a:endParaRPr lang="en-GB" sz="1000" dirty="0"/>
          </a:p>
          <a:p>
            <a:pPr defTabSz="628650">
              <a:buClr>
                <a:srgbClr val="FF9933"/>
              </a:buClr>
              <a:buSzPct val="65000"/>
              <a:buFont typeface="Wingdings" pitchFamily="2" charset="2"/>
              <a:buChar char="l"/>
              <a:tabLst>
                <a:tab pos="477838" algn="l"/>
              </a:tabLst>
              <a:defRPr/>
            </a:pPr>
            <a:r>
              <a:rPr lang="en-GB" sz="2400" dirty="0"/>
              <a:t> 	All types of plutonium are weapon usable</a:t>
            </a:r>
          </a:p>
          <a:p>
            <a:pPr defTabSz="628650">
              <a:buClr>
                <a:srgbClr val="FF9933"/>
              </a:buClr>
              <a:buSzPct val="65000"/>
              <a:buFont typeface="Wingdings" pitchFamily="2" charset="2"/>
              <a:buNone/>
              <a:tabLst>
                <a:tab pos="477838" algn="l"/>
              </a:tabLst>
              <a:defRPr/>
            </a:pPr>
            <a:endParaRPr lang="en-GB" sz="1000" dirty="0"/>
          </a:p>
          <a:p>
            <a:pPr defTabSz="628650">
              <a:buClr>
                <a:srgbClr val="FF9933"/>
              </a:buClr>
              <a:buSzPct val="65000"/>
              <a:buFont typeface="Wingdings" pitchFamily="2" charset="2"/>
              <a:buChar char="l"/>
              <a:tabLst>
                <a:tab pos="477838" algn="l"/>
              </a:tabLst>
              <a:defRPr/>
            </a:pPr>
            <a:r>
              <a:rPr lang="en-GB" sz="2400" dirty="0"/>
              <a:t> 	Internet technology allows every terrorist to build a 		bomb in his garage, so plutonium is the essence of 		nuclear proliferation</a:t>
            </a:r>
          </a:p>
          <a:p>
            <a:pPr defTabSz="628650">
              <a:buClr>
                <a:srgbClr val="FF9933"/>
              </a:buClr>
              <a:buSzPct val="65000"/>
              <a:buFont typeface="Wingdings" pitchFamily="2" charset="2"/>
              <a:buNone/>
              <a:tabLst>
                <a:tab pos="477838" algn="l"/>
              </a:tabLst>
              <a:defRPr/>
            </a:pPr>
            <a:endParaRPr lang="en-GB" sz="1000" dirty="0"/>
          </a:p>
          <a:p>
            <a:pPr defTabSz="628650">
              <a:buClr>
                <a:srgbClr val="FF9933"/>
              </a:buClr>
              <a:buSzPct val="65000"/>
              <a:buFont typeface="Wingdings" pitchFamily="2" charset="2"/>
              <a:buChar char="l"/>
              <a:tabLst>
                <a:tab pos="477838" algn="l"/>
              </a:tabLst>
              <a:defRPr/>
            </a:pPr>
            <a:r>
              <a:rPr lang="en-GB" sz="2400" dirty="0"/>
              <a:t> 	1 millionth of a gram is sufficient to cause a death by 	cancer </a:t>
            </a:r>
            <a:r>
              <a:rPr lang="en-GB" sz="2400" dirty="0">
                <a:solidFill>
                  <a:srgbClr val="FDFF9D"/>
                </a:solidFill>
              </a:rPr>
              <a:t>	</a:t>
            </a:r>
            <a:endParaRPr lang="en-GB" sz="2400" dirty="0">
              <a:solidFill>
                <a:srgbClr val="EAEC5E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28650">
              <a:defRPr/>
            </a:pPr>
            <a:fld id="{55E82E3E-903F-4B39-A6ED-D502BD4CBB81}" type="slidenum">
              <a:rPr lang="nl-NL">
                <a:latin typeface="+mn-lt"/>
              </a:rPr>
              <a:pPr defTabSz="628650">
                <a:defRPr/>
              </a:pPr>
              <a:t>26</a:t>
            </a:fld>
            <a:endParaRPr lang="nl-NL">
              <a:latin typeface="+mn-lt"/>
            </a:endParaRPr>
          </a:p>
        </p:txBody>
      </p:sp>
      <p:sp>
        <p:nvSpPr>
          <p:cNvPr id="465922" name="Rectangle 1026"/>
          <p:cNvSpPr>
            <a:spLocks noGrp="1" noChangeArrowheads="1"/>
          </p:cNvSpPr>
          <p:nvPr>
            <p:ph type="title"/>
          </p:nvPr>
        </p:nvSpPr>
        <p:spPr>
          <a:xfrm>
            <a:off x="1475656" y="260648"/>
            <a:ext cx="5697538" cy="1143000"/>
          </a:xfrm>
        </p:spPr>
        <p:txBody>
          <a:bodyPr lIns="88900" tIns="44450" rIns="88900" bIns="44450">
            <a:normAutofit/>
          </a:bodyPr>
          <a:lstStyle/>
          <a:p>
            <a:pPr>
              <a:defRPr/>
            </a:pPr>
            <a:r>
              <a:rPr lang="en-GB" sz="3600" dirty="0" smtClean="0">
                <a:solidFill>
                  <a:schemeClr val="bg1"/>
                </a:solidFill>
              </a:rPr>
              <a:t>Plutonium : the myths</a:t>
            </a:r>
            <a:endParaRPr lang="nl-NL" sz="3600" dirty="0" smtClean="0">
              <a:solidFill>
                <a:schemeClr val="bg1"/>
              </a:solidFill>
            </a:endParaRPr>
          </a:p>
        </p:txBody>
      </p:sp>
      <p:sp>
        <p:nvSpPr>
          <p:cNvPr id="465923" name="Rectangle 1027"/>
          <p:cNvSpPr>
            <a:spLocks noChangeArrowheads="1"/>
          </p:cNvSpPr>
          <p:nvPr/>
        </p:nvSpPr>
        <p:spPr bwMode="auto">
          <a:xfrm>
            <a:off x="4191000" y="1905000"/>
            <a:ext cx="4572000" cy="4718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84138" tIns="41275" rIns="84138" bIns="41275">
            <a:spAutoFit/>
          </a:bodyPr>
          <a:lstStyle/>
          <a:p>
            <a:pPr algn="just" defTabSz="628650">
              <a:lnSpc>
                <a:spcPct val="10000"/>
              </a:lnSpc>
              <a:tabLst>
                <a:tab pos="482600" algn="l"/>
              </a:tabLst>
              <a:defRPr/>
            </a:pPr>
            <a:endParaRPr lang="en-GB" sz="2400" dirty="0">
              <a:solidFill>
                <a:srgbClr val="F3E995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  <a:p>
            <a:pPr algn="just" defTabSz="628650">
              <a:buClr>
                <a:srgbClr val="FF9933"/>
              </a:buClr>
              <a:buSzPct val="70000"/>
              <a:buFont typeface="Wingdings" pitchFamily="2" charset="2"/>
              <a:buChar char="l"/>
              <a:tabLst>
                <a:tab pos="482600" algn="l"/>
              </a:tabLst>
              <a:defRPr/>
            </a:pPr>
            <a:r>
              <a:rPr lang="en-GB" sz="2400" dirty="0">
                <a:solidFill>
                  <a:srgbClr val="F3E995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	</a:t>
            </a:r>
            <a:r>
              <a:rPr lang="en-GB" sz="2400" dirty="0"/>
              <a:t>Pluto, god of inferno</a:t>
            </a:r>
          </a:p>
          <a:p>
            <a:pPr defTabSz="628650">
              <a:buClr>
                <a:srgbClr val="FF9933"/>
              </a:buClr>
              <a:buSzPct val="80000"/>
              <a:buFont typeface="Wingdings" pitchFamily="2" charset="2"/>
              <a:buNone/>
              <a:tabLst>
                <a:tab pos="482600" algn="l"/>
              </a:tabLst>
              <a:defRPr/>
            </a:pPr>
            <a:r>
              <a:rPr lang="en-GB" sz="2400" dirty="0"/>
              <a:t>	</a:t>
            </a:r>
            <a:r>
              <a:rPr lang="en-GB" sz="2000" dirty="0"/>
              <a:t>although he was god of 				underground’s wealth and his</a:t>
            </a:r>
          </a:p>
          <a:p>
            <a:pPr defTabSz="628650">
              <a:buClr>
                <a:srgbClr val="FF9933"/>
              </a:buClr>
              <a:buSzPct val="80000"/>
              <a:buFont typeface="Wingdings" pitchFamily="2" charset="2"/>
              <a:buNone/>
              <a:tabLst>
                <a:tab pos="482600" algn="l"/>
              </a:tabLst>
              <a:defRPr/>
            </a:pPr>
            <a:r>
              <a:rPr lang="en-GB" sz="2000" dirty="0"/>
              <a:t>	name means “the rich”</a:t>
            </a:r>
            <a:endParaRPr lang="fr-BE" sz="2000" dirty="0"/>
          </a:p>
          <a:p>
            <a:pPr algn="just" defTabSz="628650">
              <a:lnSpc>
                <a:spcPct val="70000"/>
              </a:lnSpc>
              <a:buClr>
                <a:srgbClr val="FF9933"/>
              </a:buClr>
              <a:buSzPct val="80000"/>
              <a:buFont typeface="Wingdings" pitchFamily="2" charset="2"/>
              <a:buNone/>
              <a:tabLst>
                <a:tab pos="482600" algn="l"/>
              </a:tabLst>
              <a:defRPr/>
            </a:pPr>
            <a:endParaRPr lang="fr-BE" sz="2400" dirty="0"/>
          </a:p>
          <a:p>
            <a:pPr algn="just" defTabSz="628650">
              <a:buClr>
                <a:srgbClr val="FF9933"/>
              </a:buClr>
              <a:buSzPct val="70000"/>
              <a:buFont typeface="Wingdings" pitchFamily="2" charset="2"/>
              <a:buChar char="l"/>
              <a:tabLst>
                <a:tab pos="482600" algn="l"/>
              </a:tabLst>
              <a:defRPr/>
            </a:pPr>
            <a:r>
              <a:rPr lang="fr-BE" sz="2400" dirty="0"/>
              <a:t> 	Apocalypse</a:t>
            </a:r>
          </a:p>
          <a:p>
            <a:pPr algn="just" defTabSz="628650">
              <a:buClr>
                <a:srgbClr val="FF9933"/>
              </a:buClr>
              <a:buSzPct val="80000"/>
              <a:buFont typeface="Wingdings" pitchFamily="2" charset="2"/>
              <a:buNone/>
              <a:tabLst>
                <a:tab pos="482600" algn="l"/>
              </a:tabLst>
              <a:defRPr/>
            </a:pPr>
            <a:r>
              <a:rPr lang="fr-BE" sz="2400" dirty="0"/>
              <a:t>	</a:t>
            </a:r>
            <a:r>
              <a:rPr lang="fr-BE" sz="2000" dirty="0"/>
              <a:t>due to a </a:t>
            </a:r>
            <a:r>
              <a:rPr lang="fr-BE" sz="2000" dirty="0" err="1"/>
              <a:t>strong</a:t>
            </a:r>
            <a:r>
              <a:rPr lang="fr-BE" sz="2000" dirty="0"/>
              <a:t> association in 		people ’s </a:t>
            </a:r>
            <a:r>
              <a:rPr lang="fr-BE" sz="2000" dirty="0" err="1"/>
              <a:t>mind</a:t>
            </a:r>
            <a:r>
              <a:rPr lang="fr-BE" sz="2000" dirty="0"/>
              <a:t> </a:t>
            </a:r>
            <a:r>
              <a:rPr lang="fr-BE" sz="2000" dirty="0" err="1"/>
              <a:t>with</a:t>
            </a:r>
            <a:r>
              <a:rPr lang="fr-BE" sz="2000" dirty="0"/>
              <a:t> the </a:t>
            </a:r>
            <a:r>
              <a:rPr lang="fr-BE" sz="2000" dirty="0" err="1"/>
              <a:t>bomb</a:t>
            </a:r>
            <a:r>
              <a:rPr lang="fr-BE" sz="2000" dirty="0"/>
              <a:t>, 		</a:t>
            </a:r>
            <a:r>
              <a:rPr lang="fr-BE" sz="2000" dirty="0" err="1"/>
              <a:t>stronger</a:t>
            </a:r>
            <a:r>
              <a:rPr lang="fr-BE" sz="2000" dirty="0"/>
              <a:t> </a:t>
            </a:r>
            <a:r>
              <a:rPr lang="fr-BE" sz="1800" dirty="0" err="1"/>
              <a:t>than</a:t>
            </a:r>
            <a:r>
              <a:rPr lang="fr-BE" sz="1800" dirty="0"/>
              <a:t> uranium </a:t>
            </a:r>
          </a:p>
          <a:p>
            <a:pPr algn="just" defTabSz="628650">
              <a:buClr>
                <a:srgbClr val="FF9933"/>
              </a:buClr>
              <a:buSzPct val="80000"/>
              <a:buFont typeface="Wingdings" pitchFamily="2" charset="2"/>
              <a:buNone/>
              <a:tabLst>
                <a:tab pos="482600" algn="l"/>
              </a:tabLst>
              <a:defRPr/>
            </a:pPr>
            <a:endParaRPr lang="fr-BE" sz="1800" dirty="0"/>
          </a:p>
          <a:p>
            <a:pPr algn="just" defTabSz="628650">
              <a:buClr>
                <a:srgbClr val="FF9933"/>
              </a:buClr>
              <a:buSzPct val="70000"/>
              <a:buFont typeface="Wingdings" pitchFamily="2" charset="2"/>
              <a:buChar char="l"/>
              <a:tabLst>
                <a:tab pos="482600" algn="l"/>
              </a:tabLst>
              <a:defRPr/>
            </a:pPr>
            <a:r>
              <a:rPr lang="fr-BE" sz="2400" dirty="0"/>
              <a:t> 	Dragons and </a:t>
            </a:r>
            <a:r>
              <a:rPr lang="fr-BE" sz="2400" dirty="0" err="1"/>
              <a:t>phoenix</a:t>
            </a:r>
            <a:endParaRPr lang="fr-BE" sz="2400" dirty="0"/>
          </a:p>
          <a:p>
            <a:pPr defTabSz="628650">
              <a:buClr>
                <a:srgbClr val="FF9933"/>
              </a:buClr>
              <a:buSzPct val="80000"/>
              <a:buFont typeface="Wingdings" pitchFamily="2" charset="2"/>
              <a:buNone/>
              <a:tabLst>
                <a:tab pos="482600" algn="l"/>
              </a:tabLst>
              <a:defRPr/>
            </a:pPr>
            <a:r>
              <a:rPr lang="en-GB" sz="1800" dirty="0"/>
              <a:t>	</a:t>
            </a:r>
            <a:r>
              <a:rPr lang="en-GB" sz="2000" dirty="0"/>
              <a:t>underground energy, perpetual 		rebirth, impossible to exterminate</a:t>
            </a:r>
          </a:p>
          <a:p>
            <a:pPr defTabSz="628650">
              <a:buClr>
                <a:srgbClr val="FF9933"/>
              </a:buClr>
              <a:buSzPct val="80000"/>
              <a:buFont typeface="Wingdings" pitchFamily="2" charset="2"/>
              <a:buNone/>
              <a:tabLst>
                <a:tab pos="482600" algn="l"/>
              </a:tabLst>
              <a:defRPr/>
            </a:pPr>
            <a:r>
              <a:rPr lang="en-GB" sz="2400" dirty="0"/>
              <a:t> 	</a:t>
            </a:r>
          </a:p>
        </p:txBody>
      </p:sp>
      <p:pic>
        <p:nvPicPr>
          <p:cNvPr id="6149" name="Picture 1028" descr="C:\Mes documents\BN Bomb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1676400"/>
            <a:ext cx="2828925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cover dir="u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Pu scary stories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35806" y="305273"/>
            <a:ext cx="8808194" cy="6552727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BE" dirty="0" smtClean="0">
                <a:solidFill>
                  <a:schemeClr val="bg1"/>
                </a:solidFill>
              </a:rPr>
              <a:t>A </a:t>
            </a:r>
            <a:r>
              <a:rPr lang="fr-BE" dirty="0" err="1" smtClean="0">
                <a:solidFill>
                  <a:schemeClr val="bg1"/>
                </a:solidFill>
              </a:rPr>
              <a:t>recent</a:t>
            </a:r>
            <a:r>
              <a:rPr lang="fr-BE" dirty="0" smtClean="0">
                <a:solidFill>
                  <a:schemeClr val="bg1"/>
                </a:solidFill>
              </a:rPr>
              <a:t> </a:t>
            </a:r>
            <a:r>
              <a:rPr lang="fr-BE" dirty="0" err="1" smtClean="0">
                <a:solidFill>
                  <a:schemeClr val="bg1"/>
                </a:solidFill>
              </a:rPr>
              <a:t>novel</a:t>
            </a:r>
            <a:r>
              <a:rPr lang="fr-BE" dirty="0" smtClean="0">
                <a:solidFill>
                  <a:schemeClr val="bg1"/>
                </a:solidFill>
              </a:rPr>
              <a:t> </a:t>
            </a:r>
            <a:r>
              <a:rPr lang="fr-BE" dirty="0" err="1" smtClean="0">
                <a:solidFill>
                  <a:schemeClr val="bg1"/>
                </a:solidFill>
              </a:rPr>
              <a:t>placed</a:t>
            </a:r>
            <a:r>
              <a:rPr lang="fr-BE" dirty="0" smtClean="0">
                <a:solidFill>
                  <a:schemeClr val="bg1"/>
                </a:solidFill>
              </a:rPr>
              <a:t> in </a:t>
            </a:r>
            <a:r>
              <a:rPr lang="fr-BE" dirty="0" err="1" smtClean="0">
                <a:solidFill>
                  <a:schemeClr val="bg1"/>
                </a:solidFill>
              </a:rPr>
              <a:t>H</a:t>
            </a:r>
            <a:r>
              <a:rPr lang="fr-BE" dirty="0" err="1" smtClean="0">
                <a:solidFill>
                  <a:schemeClr val="bg1"/>
                </a:solidFill>
              </a:rPr>
              <a:t>anford</a:t>
            </a:r>
            <a:endParaRPr lang="fr-BE" dirty="0">
              <a:solidFill>
                <a:schemeClr val="bg1"/>
              </a:solidFill>
            </a:endParaRPr>
          </a:p>
        </p:txBody>
      </p:sp>
      <p:pic>
        <p:nvPicPr>
          <p:cNvPr id="7" name="Espace réservé du contenu 6" descr="roman hanford front 001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893501" y="1600200"/>
            <a:ext cx="3165998" cy="4525963"/>
          </a:xfrm>
        </p:spPr>
      </p:pic>
      <p:sp>
        <p:nvSpPr>
          <p:cNvPr id="8" name="Espace réservé du contenu 7"/>
          <p:cNvSpPr>
            <a:spLocks noGrp="1"/>
          </p:cNvSpPr>
          <p:nvPr>
            <p:ph sz="half" idx="2"/>
          </p:nvPr>
        </p:nvSpPr>
        <p:spPr>
          <a:xfrm>
            <a:off x="4355976" y="2060848"/>
            <a:ext cx="4330824" cy="4065315"/>
          </a:xfrm>
        </p:spPr>
        <p:txBody>
          <a:bodyPr>
            <a:normAutofit fontScale="92500"/>
          </a:bodyPr>
          <a:lstStyle/>
          <a:p>
            <a:pPr>
              <a:buNone/>
            </a:pPr>
            <a:r>
              <a:rPr lang="fr-BE" sz="2400" dirty="0" smtClean="0"/>
              <a:t>« Covington </a:t>
            </a:r>
            <a:r>
              <a:rPr lang="fr-BE" sz="2400" dirty="0" err="1" smtClean="0"/>
              <a:t>Nuclear</a:t>
            </a:r>
            <a:r>
              <a:rPr lang="fr-BE" sz="2400" dirty="0" smtClean="0"/>
              <a:t> » </a:t>
            </a:r>
            <a:r>
              <a:rPr lang="fr-BE" sz="2400" dirty="0" err="1" smtClean="0"/>
              <a:t>is</a:t>
            </a:r>
            <a:r>
              <a:rPr lang="fr-BE" sz="2400" dirty="0" smtClean="0"/>
              <a:t> in charge of </a:t>
            </a:r>
            <a:r>
              <a:rPr lang="fr-BE" sz="2400" dirty="0" err="1" smtClean="0"/>
              <a:t>dismantling</a:t>
            </a:r>
            <a:r>
              <a:rPr lang="fr-BE" sz="2400" dirty="0" smtClean="0"/>
              <a:t>  the plutonium installations but </a:t>
            </a:r>
            <a:r>
              <a:rPr lang="fr-BE" sz="2400" dirty="0" err="1" smtClean="0"/>
              <a:t>it</a:t>
            </a:r>
            <a:r>
              <a:rPr lang="fr-BE" sz="2400" dirty="0" smtClean="0"/>
              <a:t> uses </a:t>
            </a:r>
            <a:r>
              <a:rPr lang="fr-BE" sz="2400" dirty="0" err="1" smtClean="0"/>
              <a:t>this</a:t>
            </a:r>
            <a:r>
              <a:rPr lang="fr-BE" sz="2400" dirty="0" smtClean="0"/>
              <a:t> « </a:t>
            </a:r>
            <a:r>
              <a:rPr lang="fr-BE" sz="2400" dirty="0" err="1" smtClean="0"/>
              <a:t>cover</a:t>
            </a:r>
            <a:r>
              <a:rPr lang="fr-BE" sz="2400" dirty="0" smtClean="0"/>
              <a:t> » to </a:t>
            </a:r>
            <a:r>
              <a:rPr lang="fr-BE" sz="2400" dirty="0" err="1" smtClean="0"/>
              <a:t>develop</a:t>
            </a:r>
            <a:r>
              <a:rPr lang="fr-BE" sz="2400" dirty="0" smtClean="0"/>
              <a:t> </a:t>
            </a:r>
            <a:r>
              <a:rPr lang="fr-BE" sz="2400" dirty="0" err="1" smtClean="0"/>
              <a:t>secretly</a:t>
            </a:r>
            <a:r>
              <a:rPr lang="fr-BE" sz="2400" dirty="0" smtClean="0"/>
              <a:t> a </a:t>
            </a:r>
            <a:r>
              <a:rPr lang="fr-BE" sz="2400" dirty="0" err="1" smtClean="0"/>
              <a:t>nuclear</a:t>
            </a:r>
            <a:r>
              <a:rPr lang="fr-BE" sz="2400" dirty="0" smtClean="0"/>
              <a:t> trigger </a:t>
            </a:r>
            <a:r>
              <a:rPr lang="fr-BE" sz="2400" dirty="0" err="1" smtClean="0"/>
              <a:t>that</a:t>
            </a:r>
            <a:r>
              <a:rPr lang="fr-BE" sz="2400" dirty="0" smtClean="0"/>
              <a:t> </a:t>
            </a:r>
            <a:r>
              <a:rPr lang="fr-BE" sz="2400" dirty="0" err="1" smtClean="0"/>
              <a:t>it</a:t>
            </a:r>
            <a:r>
              <a:rPr lang="fr-BE" sz="2400" dirty="0" smtClean="0"/>
              <a:t> </a:t>
            </a:r>
            <a:r>
              <a:rPr lang="fr-BE" sz="2400" dirty="0" err="1" smtClean="0"/>
              <a:t>might</a:t>
            </a:r>
            <a:r>
              <a:rPr lang="fr-BE" sz="2400" dirty="0" smtClean="0"/>
              <a:t> </a:t>
            </a:r>
            <a:r>
              <a:rPr lang="fr-BE" sz="2400" dirty="0" err="1" smtClean="0"/>
              <a:t>sell</a:t>
            </a:r>
            <a:r>
              <a:rPr lang="fr-BE" sz="2400" dirty="0" smtClean="0"/>
              <a:t> </a:t>
            </a:r>
            <a:r>
              <a:rPr lang="fr-BE" sz="2400" dirty="0" err="1" smtClean="0"/>
              <a:t>when</a:t>
            </a:r>
            <a:r>
              <a:rPr lang="fr-BE" sz="2400" dirty="0" smtClean="0"/>
              <a:t> </a:t>
            </a:r>
            <a:r>
              <a:rPr lang="fr-BE" sz="2400" dirty="0" err="1" smtClean="0"/>
              <a:t>proven</a:t>
            </a:r>
            <a:r>
              <a:rPr lang="fr-BE" sz="2400" dirty="0" smtClean="0"/>
              <a:t>. This </a:t>
            </a:r>
            <a:r>
              <a:rPr lang="fr-BE" sz="2400" dirty="0" err="1" smtClean="0"/>
              <a:t>leads</a:t>
            </a:r>
            <a:r>
              <a:rPr lang="fr-BE" sz="2400" dirty="0" smtClean="0"/>
              <a:t> to an </a:t>
            </a:r>
            <a:r>
              <a:rPr lang="fr-BE" sz="2400" dirty="0" err="1" smtClean="0"/>
              <a:t>unexpected</a:t>
            </a:r>
            <a:r>
              <a:rPr lang="fr-BE" sz="2400" dirty="0" smtClean="0"/>
              <a:t> explosion … </a:t>
            </a:r>
          </a:p>
          <a:p>
            <a:pPr>
              <a:buNone/>
            </a:pPr>
            <a:r>
              <a:rPr lang="fr-BE" sz="2400" dirty="0" err="1" smtClean="0"/>
              <a:t>Guards</a:t>
            </a:r>
            <a:r>
              <a:rPr lang="fr-BE" sz="2400" dirty="0" smtClean="0"/>
              <a:t> and  </a:t>
            </a:r>
            <a:r>
              <a:rPr lang="fr-BE" sz="2400" dirty="0" err="1" smtClean="0"/>
              <a:t>workers</a:t>
            </a:r>
            <a:r>
              <a:rPr lang="fr-BE" sz="2400" dirty="0" smtClean="0"/>
              <a:t> </a:t>
            </a:r>
            <a:r>
              <a:rPr lang="fr-BE" sz="2400" dirty="0" err="1" smtClean="0"/>
              <a:t>try</a:t>
            </a:r>
            <a:r>
              <a:rPr lang="fr-BE" sz="2400" dirty="0" smtClean="0"/>
              <a:t> to </a:t>
            </a:r>
            <a:r>
              <a:rPr lang="fr-BE" sz="2400" dirty="0" err="1" smtClean="0"/>
              <a:t>prove</a:t>
            </a:r>
            <a:r>
              <a:rPr lang="fr-BE" sz="2400" dirty="0" smtClean="0"/>
              <a:t> </a:t>
            </a:r>
            <a:r>
              <a:rPr lang="fr-BE" sz="2400" dirty="0" err="1" smtClean="0"/>
              <a:t>their</a:t>
            </a:r>
            <a:r>
              <a:rPr lang="fr-BE" sz="2400" dirty="0" smtClean="0"/>
              <a:t> contamination </a:t>
            </a:r>
            <a:r>
              <a:rPr lang="fr-BE" sz="2400" dirty="0" err="1" smtClean="0"/>
              <a:t>that</a:t>
            </a:r>
            <a:r>
              <a:rPr lang="fr-BE" sz="2400" dirty="0" smtClean="0"/>
              <a:t> the </a:t>
            </a:r>
            <a:r>
              <a:rPr lang="fr-BE" sz="2400" dirty="0" err="1" smtClean="0"/>
              <a:t>company</a:t>
            </a:r>
            <a:r>
              <a:rPr lang="fr-BE" sz="2400" dirty="0" smtClean="0"/>
              <a:t> refuses to admit.</a:t>
            </a:r>
            <a:endParaRPr lang="fr-BE" sz="2400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28650">
              <a:defRPr/>
            </a:pPr>
            <a:fld id="{496A6946-8145-4D31-A25C-FA9FB7EE1441}" type="slidenum">
              <a:rPr lang="nl-NL">
                <a:latin typeface="+mn-lt"/>
              </a:rPr>
              <a:pPr defTabSz="628650">
                <a:defRPr/>
              </a:pPr>
              <a:t>29</a:t>
            </a:fld>
            <a:endParaRPr lang="nl-NL">
              <a:latin typeface="+mn-lt"/>
            </a:endParaRPr>
          </a:p>
        </p:txBody>
      </p:sp>
      <p:sp>
        <p:nvSpPr>
          <p:cNvPr id="470018" name="Rectangle 1026"/>
          <p:cNvSpPr>
            <a:spLocks noGrp="1" noChangeArrowheads="1"/>
          </p:cNvSpPr>
          <p:nvPr>
            <p:ph type="title"/>
          </p:nvPr>
        </p:nvSpPr>
        <p:spPr>
          <a:xfrm>
            <a:off x="633413" y="228600"/>
            <a:ext cx="8187059" cy="1143000"/>
          </a:xfrm>
        </p:spPr>
        <p:txBody>
          <a:bodyPr lIns="88900" tIns="44450" rIns="88900" bIns="44450">
            <a:noAutofit/>
          </a:bodyPr>
          <a:lstStyle/>
          <a:p>
            <a:pPr>
              <a:defRPr/>
            </a:pPr>
            <a:r>
              <a:rPr lang="en-GB" sz="3600" dirty="0" smtClean="0">
                <a:solidFill>
                  <a:schemeClr val="bg1"/>
                </a:solidFill>
              </a:rPr>
              <a:t>Green Actions : Greenpeace in </a:t>
            </a:r>
            <a:r>
              <a:rPr lang="en-GB" sz="3600" dirty="0" err="1" smtClean="0">
                <a:solidFill>
                  <a:schemeClr val="bg1"/>
                </a:solidFill>
              </a:rPr>
              <a:t>Dessel</a:t>
            </a:r>
            <a:endParaRPr lang="nl-NL" sz="3600" dirty="0" smtClean="0">
              <a:solidFill>
                <a:schemeClr val="bg1"/>
              </a:solidFill>
            </a:endParaRPr>
          </a:p>
        </p:txBody>
      </p:sp>
      <p:sp>
        <p:nvSpPr>
          <p:cNvPr id="470019" name="Rectangle 1027"/>
          <p:cNvSpPr>
            <a:spLocks noChangeArrowheads="1"/>
          </p:cNvSpPr>
          <p:nvPr/>
        </p:nvSpPr>
        <p:spPr bwMode="auto">
          <a:xfrm>
            <a:off x="228600" y="5029200"/>
            <a:ext cx="8610600" cy="15731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84138" tIns="41275" rIns="84138" bIns="41275">
            <a:spAutoFit/>
          </a:bodyPr>
          <a:lstStyle/>
          <a:p>
            <a:pPr algn="just" defTabSz="628650">
              <a:lnSpc>
                <a:spcPct val="10000"/>
              </a:lnSpc>
              <a:tabLst>
                <a:tab pos="473075" algn="l"/>
              </a:tabLst>
              <a:defRPr/>
            </a:pPr>
            <a:endParaRPr lang="en-GB" sz="2400" dirty="0">
              <a:solidFill>
                <a:srgbClr val="F3E995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  <a:p>
            <a:pPr algn="just" defTabSz="628650">
              <a:lnSpc>
                <a:spcPct val="15000"/>
              </a:lnSpc>
              <a:buClr>
                <a:srgbClr val="FF9933"/>
              </a:buClr>
              <a:buSzPct val="80000"/>
              <a:buFont typeface="Wingdings" pitchFamily="2" charset="2"/>
              <a:buNone/>
              <a:tabLst>
                <a:tab pos="473075" algn="l"/>
              </a:tabLst>
              <a:defRPr/>
            </a:pPr>
            <a:r>
              <a:rPr lang="fr-BE" sz="2400" dirty="0">
                <a:solidFill>
                  <a:srgbClr val="F3E995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</a:t>
            </a:r>
          </a:p>
          <a:p>
            <a:pPr defTabSz="628650">
              <a:buClr>
                <a:srgbClr val="FF9933"/>
              </a:buClr>
              <a:buSzPct val="80000"/>
              <a:buFont typeface="Wingdings" pitchFamily="2" charset="2"/>
              <a:buChar char="l"/>
              <a:tabLst>
                <a:tab pos="473075" algn="l"/>
              </a:tabLst>
              <a:defRPr/>
            </a:pPr>
            <a:r>
              <a:rPr lang="fr-BE" sz="2400" dirty="0">
                <a:solidFill>
                  <a:srgbClr val="F3E995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	</a:t>
            </a:r>
            <a:r>
              <a:rPr lang="fr-BE" sz="2400" dirty="0"/>
              <a:t>Plutonium </a:t>
            </a:r>
            <a:r>
              <a:rPr lang="fr-BE" sz="2400" dirty="0" err="1"/>
              <a:t>branded</a:t>
            </a:r>
            <a:r>
              <a:rPr lang="fr-BE" sz="2400" dirty="0"/>
              <a:t> as the </a:t>
            </a:r>
            <a:r>
              <a:rPr lang="fr-BE" sz="2400" dirty="0" err="1"/>
              <a:t>most</a:t>
            </a:r>
            <a:r>
              <a:rPr lang="fr-BE" sz="2400" dirty="0"/>
              <a:t> </a:t>
            </a:r>
            <a:r>
              <a:rPr lang="fr-BE" sz="2400" dirty="0" err="1"/>
              <a:t>dangerous</a:t>
            </a:r>
            <a:r>
              <a:rPr lang="fr-BE" sz="2400" dirty="0"/>
              <a:t> </a:t>
            </a:r>
            <a:r>
              <a:rPr lang="fr-BE" sz="2400" dirty="0" smtClean="0"/>
              <a:t>substance in </a:t>
            </a:r>
            <a:r>
              <a:rPr lang="fr-BE" sz="2400" dirty="0"/>
              <a:t>the world </a:t>
            </a:r>
            <a:r>
              <a:rPr lang="fr-BE" sz="2400" dirty="0" err="1"/>
              <a:t>represents</a:t>
            </a:r>
            <a:r>
              <a:rPr lang="fr-BE" sz="2400" dirty="0"/>
              <a:t> a </a:t>
            </a:r>
            <a:r>
              <a:rPr lang="fr-BE" sz="2400" dirty="0" err="1"/>
              <a:t>considerable</a:t>
            </a:r>
            <a:r>
              <a:rPr lang="fr-BE" sz="2400" dirty="0"/>
              <a:t> </a:t>
            </a:r>
            <a:r>
              <a:rPr lang="fr-BE" sz="2400" dirty="0" err="1"/>
              <a:t>propaganda</a:t>
            </a:r>
            <a:r>
              <a:rPr lang="fr-BE" sz="2400" dirty="0"/>
              <a:t> </a:t>
            </a:r>
            <a:r>
              <a:rPr lang="fr-BE" sz="2400" dirty="0" smtClean="0"/>
              <a:t>coup </a:t>
            </a:r>
            <a:r>
              <a:rPr lang="fr-BE" sz="2400" dirty="0"/>
              <a:t>for the green </a:t>
            </a:r>
            <a:r>
              <a:rPr lang="fr-BE" sz="2400" dirty="0" err="1"/>
              <a:t>movement</a:t>
            </a:r>
            <a:endParaRPr lang="fr-BE" sz="2400" dirty="0"/>
          </a:p>
          <a:p>
            <a:pPr algn="just" defTabSz="628650">
              <a:lnSpc>
                <a:spcPct val="30000"/>
              </a:lnSpc>
              <a:buClr>
                <a:srgbClr val="FF9933"/>
              </a:buClr>
              <a:buSzPct val="80000"/>
              <a:buFont typeface="Wingdings" pitchFamily="2" charset="2"/>
              <a:buNone/>
              <a:tabLst>
                <a:tab pos="473075" algn="l"/>
              </a:tabLst>
              <a:defRPr/>
            </a:pPr>
            <a:endParaRPr lang="fr-BE" sz="2400" dirty="0"/>
          </a:p>
          <a:p>
            <a:pPr algn="r" defTabSz="628650">
              <a:lnSpc>
                <a:spcPct val="60000"/>
              </a:lnSpc>
              <a:buClr>
                <a:srgbClr val="FF9933"/>
              </a:buClr>
              <a:buSzPct val="80000"/>
              <a:buFont typeface="Wingdings" pitchFamily="2" charset="2"/>
              <a:buNone/>
              <a:tabLst>
                <a:tab pos="473075" algn="l"/>
              </a:tabLst>
              <a:defRPr/>
            </a:pPr>
            <a:r>
              <a:rPr lang="en-GB" sz="1800" dirty="0"/>
              <a:t>(Gordon Adam, MEP, at </a:t>
            </a:r>
            <a:r>
              <a:rPr lang="en-GB" sz="1800" dirty="0" err="1"/>
              <a:t>Pu</a:t>
            </a:r>
            <a:r>
              <a:rPr lang="en-GB" sz="1800" dirty="0">
                <a:latin typeface="Times New Roman" pitchFamily="18" charset="0"/>
              </a:rPr>
              <a:t> </a:t>
            </a:r>
            <a:r>
              <a:rPr lang="en-GB" sz="1800" dirty="0"/>
              <a:t>2000)</a:t>
            </a:r>
            <a:endParaRPr lang="en-GB" sz="1800" dirty="0">
              <a:latin typeface="Times New Roman" pitchFamily="18" charset="0"/>
            </a:endParaRPr>
          </a:p>
        </p:txBody>
      </p:sp>
      <p:pic>
        <p:nvPicPr>
          <p:cNvPr id="8197" name="Picture 1028" descr="C:\Mes documents\MOX GP Dessel92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09788" y="1447800"/>
            <a:ext cx="4852987" cy="3621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cover dir="l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BE" dirty="0" err="1" smtClean="0">
                <a:solidFill>
                  <a:schemeClr val="bg1"/>
                </a:solidFill>
              </a:rPr>
              <a:t>Origins</a:t>
            </a:r>
            <a:r>
              <a:rPr lang="fr-BE" dirty="0" smtClean="0">
                <a:solidFill>
                  <a:schemeClr val="bg1"/>
                </a:solidFill>
              </a:rPr>
              <a:t> of the </a:t>
            </a:r>
            <a:r>
              <a:rPr lang="fr-BE" dirty="0" err="1" smtClean="0">
                <a:solidFill>
                  <a:schemeClr val="bg1"/>
                </a:solidFill>
              </a:rPr>
              <a:t>civilian</a:t>
            </a:r>
            <a:r>
              <a:rPr lang="fr-BE" dirty="0" smtClean="0">
                <a:solidFill>
                  <a:schemeClr val="bg1"/>
                </a:solidFill>
              </a:rPr>
              <a:t> stocks</a:t>
            </a:r>
            <a:br>
              <a:rPr lang="fr-BE" dirty="0" smtClean="0">
                <a:solidFill>
                  <a:schemeClr val="bg1"/>
                </a:solidFill>
              </a:rPr>
            </a:br>
            <a:r>
              <a:rPr lang="fr-BE" sz="3200" dirty="0" smtClean="0">
                <a:solidFill>
                  <a:schemeClr val="bg1"/>
                </a:solidFill>
              </a:rPr>
              <a:t>of </a:t>
            </a:r>
            <a:r>
              <a:rPr lang="fr-BE" sz="3200" dirty="0" err="1" smtClean="0">
                <a:solidFill>
                  <a:schemeClr val="bg1"/>
                </a:solidFill>
              </a:rPr>
              <a:t>separated</a:t>
            </a:r>
            <a:r>
              <a:rPr lang="fr-BE" sz="3200" dirty="0" smtClean="0">
                <a:solidFill>
                  <a:schemeClr val="bg1"/>
                </a:solidFill>
              </a:rPr>
              <a:t> plutonium</a:t>
            </a:r>
            <a:endParaRPr lang="fr-BE" dirty="0">
              <a:solidFill>
                <a:schemeClr val="bg1"/>
              </a:solidFill>
            </a:endParaRPr>
          </a:p>
        </p:txBody>
      </p:sp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>
          <a:xfrm>
            <a:off x="467544" y="1916832"/>
            <a:ext cx="8229600" cy="4525963"/>
          </a:xfrm>
        </p:spPr>
        <p:txBody>
          <a:bodyPr>
            <a:normAutofit lnSpcReduction="10000"/>
          </a:bodyPr>
          <a:lstStyle/>
          <a:p>
            <a:r>
              <a:rPr lang="fr-BE" sz="2400" b="1" dirty="0" smtClean="0">
                <a:solidFill>
                  <a:srgbClr val="FFC000"/>
                </a:solidFill>
              </a:rPr>
              <a:t>Great-</a:t>
            </a:r>
            <a:r>
              <a:rPr lang="fr-BE" sz="2400" b="1" dirty="0" err="1" smtClean="0">
                <a:solidFill>
                  <a:srgbClr val="FFC000"/>
                </a:solidFill>
              </a:rPr>
              <a:t>Britain</a:t>
            </a:r>
            <a:r>
              <a:rPr lang="fr-BE" sz="2400" b="1" dirty="0" smtClean="0">
                <a:solidFill>
                  <a:srgbClr val="FFC000"/>
                </a:solidFill>
              </a:rPr>
              <a:t>:</a:t>
            </a:r>
            <a:r>
              <a:rPr lang="fr-BE" sz="2400" dirty="0" smtClean="0"/>
              <a:t> </a:t>
            </a:r>
            <a:r>
              <a:rPr lang="fr-BE" sz="2400" dirty="0" err="1" smtClean="0"/>
              <a:t>systematic</a:t>
            </a:r>
            <a:r>
              <a:rPr lang="fr-BE" sz="2400" dirty="0" smtClean="0"/>
              <a:t> national </a:t>
            </a:r>
            <a:r>
              <a:rPr lang="fr-BE" sz="2400" dirty="0" err="1" smtClean="0"/>
              <a:t>reprocessing</a:t>
            </a:r>
            <a:r>
              <a:rPr lang="fr-BE" sz="2400" dirty="0" smtClean="0"/>
              <a:t>, no </a:t>
            </a:r>
            <a:r>
              <a:rPr lang="fr-BE" sz="2400" dirty="0" err="1" smtClean="0"/>
              <a:t>recycling</a:t>
            </a:r>
            <a:endParaRPr lang="fr-BE" sz="2400" dirty="0" smtClean="0"/>
          </a:p>
          <a:p>
            <a:r>
              <a:rPr lang="fr-BE" sz="2400" b="1" dirty="0" err="1" smtClean="0">
                <a:solidFill>
                  <a:srgbClr val="FFC000"/>
                </a:solidFill>
              </a:rPr>
              <a:t>Japan</a:t>
            </a:r>
            <a:r>
              <a:rPr lang="fr-BE" sz="2400" b="1" dirty="0" smtClean="0">
                <a:solidFill>
                  <a:srgbClr val="FFC000"/>
                </a:solidFill>
              </a:rPr>
              <a:t> :</a:t>
            </a:r>
            <a:r>
              <a:rPr lang="fr-BE" sz="2400" dirty="0" smtClean="0"/>
              <a:t> </a:t>
            </a:r>
            <a:r>
              <a:rPr lang="fr-BE" sz="2400" dirty="0" err="1" smtClean="0"/>
              <a:t>reprocessing</a:t>
            </a:r>
            <a:r>
              <a:rPr lang="fr-BE" sz="2400" dirty="0" smtClean="0"/>
              <a:t> </a:t>
            </a:r>
            <a:r>
              <a:rPr lang="fr-BE" sz="2400" dirty="0" err="1" smtClean="0"/>
              <a:t>mainly</a:t>
            </a:r>
            <a:r>
              <a:rPr lang="fr-BE" sz="2400" dirty="0" smtClean="0"/>
              <a:t> in Europe </a:t>
            </a:r>
            <a:r>
              <a:rPr lang="fr-BE" sz="2400" dirty="0" err="1" smtClean="0"/>
              <a:t>until</a:t>
            </a:r>
            <a:r>
              <a:rPr lang="fr-BE" sz="2400" dirty="0" smtClean="0"/>
              <a:t> </a:t>
            </a:r>
            <a:r>
              <a:rPr lang="fr-BE" sz="2400" dirty="0" err="1" smtClean="0"/>
              <a:t>now</a:t>
            </a:r>
            <a:r>
              <a:rPr lang="fr-BE" sz="2400" dirty="0" smtClean="0"/>
              <a:t>, </a:t>
            </a:r>
            <a:r>
              <a:rPr lang="fr-BE" sz="2400" dirty="0" err="1" smtClean="0"/>
              <a:t>low</a:t>
            </a:r>
            <a:r>
              <a:rPr lang="fr-BE" sz="2400" dirty="0" smtClean="0"/>
              <a:t> </a:t>
            </a:r>
            <a:r>
              <a:rPr lang="fr-BE" sz="2400" dirty="0" err="1" smtClean="0"/>
              <a:t>recycling</a:t>
            </a:r>
            <a:r>
              <a:rPr lang="fr-BE" sz="2400" dirty="0" smtClean="0"/>
              <a:t> </a:t>
            </a:r>
            <a:r>
              <a:rPr lang="fr-BE" sz="2400" dirty="0" err="1" smtClean="0"/>
              <a:t>thus</a:t>
            </a:r>
            <a:r>
              <a:rPr lang="fr-BE" sz="2400" dirty="0" smtClean="0"/>
              <a:t> </a:t>
            </a:r>
            <a:r>
              <a:rPr lang="fr-BE" sz="2400" dirty="0" err="1" smtClean="0"/>
              <a:t>stored</a:t>
            </a:r>
            <a:r>
              <a:rPr lang="fr-BE" sz="2400" dirty="0" smtClean="0"/>
              <a:t> </a:t>
            </a:r>
            <a:r>
              <a:rPr lang="fr-BE" sz="2400" dirty="0" err="1" smtClean="0"/>
              <a:t>mainly</a:t>
            </a:r>
            <a:r>
              <a:rPr lang="fr-BE" sz="2400" dirty="0" smtClean="0"/>
              <a:t> in Europe </a:t>
            </a:r>
            <a:r>
              <a:rPr lang="fr-BE" sz="2400" dirty="0" err="1" smtClean="0"/>
              <a:t>reprocessing</a:t>
            </a:r>
            <a:r>
              <a:rPr lang="fr-BE" sz="2400" dirty="0" smtClean="0"/>
              <a:t> plants</a:t>
            </a:r>
          </a:p>
          <a:p>
            <a:r>
              <a:rPr lang="fr-BE" sz="2400" b="1" dirty="0" smtClean="0">
                <a:solidFill>
                  <a:srgbClr val="FFC000"/>
                </a:solidFill>
              </a:rPr>
              <a:t>France :</a:t>
            </a:r>
            <a:r>
              <a:rPr lang="fr-BE" sz="2400" dirty="0" smtClean="0"/>
              <a:t> </a:t>
            </a:r>
            <a:r>
              <a:rPr lang="fr-BE" sz="2400" dirty="0" err="1" smtClean="0"/>
              <a:t>systematic</a:t>
            </a:r>
            <a:r>
              <a:rPr lang="fr-BE" sz="2400" dirty="0" smtClean="0"/>
              <a:t> national </a:t>
            </a:r>
            <a:r>
              <a:rPr lang="fr-BE" sz="2400" dirty="0" err="1" smtClean="0"/>
              <a:t>reprocessing</a:t>
            </a:r>
            <a:r>
              <a:rPr lang="fr-BE" sz="2400" dirty="0" smtClean="0"/>
              <a:t>, </a:t>
            </a:r>
            <a:r>
              <a:rPr lang="fr-BE" sz="2400" dirty="0" err="1" smtClean="0"/>
              <a:t>insufficient</a:t>
            </a:r>
            <a:r>
              <a:rPr lang="fr-BE" sz="2400" dirty="0" smtClean="0"/>
              <a:t> </a:t>
            </a:r>
            <a:r>
              <a:rPr lang="fr-BE" sz="2400" dirty="0" err="1" smtClean="0"/>
              <a:t>recycling</a:t>
            </a:r>
            <a:endParaRPr lang="fr-BE" sz="2400" dirty="0" smtClean="0"/>
          </a:p>
          <a:p>
            <a:r>
              <a:rPr lang="fr-BE" sz="2400" b="1" dirty="0" err="1" smtClean="0">
                <a:solidFill>
                  <a:srgbClr val="FFC000"/>
                </a:solidFill>
              </a:rPr>
              <a:t>Russia</a:t>
            </a:r>
            <a:r>
              <a:rPr lang="fr-BE" sz="2400" b="1" dirty="0" smtClean="0">
                <a:solidFill>
                  <a:srgbClr val="FFC000"/>
                </a:solidFill>
              </a:rPr>
              <a:t>: </a:t>
            </a:r>
            <a:r>
              <a:rPr lang="fr-BE" sz="2400" dirty="0" err="1" smtClean="0"/>
              <a:t>reprocessing</a:t>
            </a:r>
            <a:r>
              <a:rPr lang="fr-BE" sz="2400" dirty="0" smtClean="0"/>
              <a:t> and partial </a:t>
            </a:r>
            <a:r>
              <a:rPr lang="fr-BE" sz="2400" dirty="0" err="1" smtClean="0"/>
              <a:t>recycling</a:t>
            </a:r>
            <a:r>
              <a:rPr lang="fr-BE" sz="2400" dirty="0" smtClean="0"/>
              <a:t> in FBR</a:t>
            </a:r>
          </a:p>
          <a:p>
            <a:r>
              <a:rPr lang="fr-BE" sz="2400" b="1" dirty="0" smtClean="0">
                <a:solidFill>
                  <a:srgbClr val="FFC000"/>
                </a:solidFill>
              </a:rPr>
              <a:t>Germany :</a:t>
            </a:r>
            <a:r>
              <a:rPr lang="fr-BE" sz="2400" dirty="0" smtClean="0"/>
              <a:t> </a:t>
            </a:r>
            <a:r>
              <a:rPr lang="fr-BE" sz="2400" dirty="0" err="1" smtClean="0"/>
              <a:t>systematic</a:t>
            </a:r>
            <a:r>
              <a:rPr lang="fr-BE" sz="2400" dirty="0" smtClean="0"/>
              <a:t> </a:t>
            </a:r>
            <a:r>
              <a:rPr lang="fr-BE" sz="2400" dirty="0" err="1" smtClean="0"/>
              <a:t>reprocessing</a:t>
            </a:r>
            <a:r>
              <a:rPr lang="fr-BE" sz="2400" dirty="0" smtClean="0"/>
              <a:t> and </a:t>
            </a:r>
            <a:r>
              <a:rPr lang="fr-BE" sz="2400" dirty="0" err="1" smtClean="0"/>
              <a:t>recycling</a:t>
            </a:r>
            <a:r>
              <a:rPr lang="fr-BE" sz="2400" dirty="0" smtClean="0"/>
              <a:t> but </a:t>
            </a:r>
            <a:r>
              <a:rPr lang="fr-BE" sz="2400" dirty="0" err="1" smtClean="0"/>
              <a:t>halted</a:t>
            </a:r>
            <a:r>
              <a:rPr lang="fr-BE" sz="2400" dirty="0" smtClean="0"/>
              <a:t> </a:t>
            </a:r>
            <a:r>
              <a:rPr lang="fr-BE" sz="2400" dirty="0" err="1" smtClean="0"/>
              <a:t>thus</a:t>
            </a:r>
            <a:r>
              <a:rPr lang="fr-BE" sz="2400" dirty="0" smtClean="0"/>
              <a:t> </a:t>
            </a:r>
            <a:r>
              <a:rPr lang="fr-BE" sz="2400" dirty="0" err="1" smtClean="0"/>
              <a:t>stored</a:t>
            </a:r>
            <a:r>
              <a:rPr lang="fr-BE" sz="2400" dirty="0" smtClean="0"/>
              <a:t> </a:t>
            </a:r>
            <a:r>
              <a:rPr lang="fr-BE" sz="2400" dirty="0" err="1" smtClean="0"/>
              <a:t>at</a:t>
            </a:r>
            <a:r>
              <a:rPr lang="fr-BE" sz="2400" dirty="0" smtClean="0"/>
              <a:t> the </a:t>
            </a:r>
            <a:r>
              <a:rPr lang="fr-BE" sz="2400" dirty="0" err="1" smtClean="0"/>
              <a:t>reprocessing</a:t>
            </a:r>
            <a:r>
              <a:rPr lang="fr-BE" sz="2400" dirty="0" smtClean="0"/>
              <a:t> plants</a:t>
            </a:r>
          </a:p>
          <a:p>
            <a:r>
              <a:rPr lang="fr-BE" sz="2400" b="1" dirty="0" err="1" smtClean="0">
                <a:solidFill>
                  <a:srgbClr val="FFC000"/>
                </a:solidFill>
              </a:rPr>
              <a:t>Belgium</a:t>
            </a:r>
            <a:r>
              <a:rPr lang="fr-BE" sz="2400" b="1" dirty="0" smtClean="0">
                <a:solidFill>
                  <a:srgbClr val="FFC000"/>
                </a:solidFill>
              </a:rPr>
              <a:t> and </a:t>
            </a:r>
            <a:r>
              <a:rPr lang="fr-BE" sz="2400" b="1" dirty="0" err="1" smtClean="0">
                <a:solidFill>
                  <a:srgbClr val="FFC000"/>
                </a:solidFill>
              </a:rPr>
              <a:t>Switzerland</a:t>
            </a:r>
            <a:r>
              <a:rPr lang="fr-BE" sz="2400" b="1" dirty="0" smtClean="0">
                <a:solidFill>
                  <a:srgbClr val="FFC000"/>
                </a:solidFill>
              </a:rPr>
              <a:t> : </a:t>
            </a:r>
            <a:r>
              <a:rPr lang="fr-BE" sz="2400" dirty="0" smtClean="0"/>
              <a:t>no stocks as all </a:t>
            </a:r>
            <a:r>
              <a:rPr lang="fr-BE" sz="2400" dirty="0" err="1" smtClean="0"/>
              <a:t>reprocessed</a:t>
            </a:r>
            <a:r>
              <a:rPr lang="fr-BE" sz="2400" dirty="0" smtClean="0"/>
              <a:t> plutonium </a:t>
            </a:r>
            <a:r>
              <a:rPr lang="fr-BE" sz="2400" dirty="0" err="1" smtClean="0"/>
              <a:t>was</a:t>
            </a:r>
            <a:r>
              <a:rPr lang="fr-BE" sz="2400" dirty="0" smtClean="0"/>
              <a:t> </a:t>
            </a:r>
            <a:r>
              <a:rPr lang="fr-BE" sz="2400" dirty="0" err="1" smtClean="0"/>
              <a:t>recycled</a:t>
            </a:r>
            <a:endParaRPr lang="fr-BE" sz="24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28650">
              <a:defRPr/>
            </a:pPr>
            <a:fld id="{FF6BFBB7-5E36-4E91-AF5F-79DC7A3C7205}" type="slidenum">
              <a:rPr lang="nl-NL">
                <a:latin typeface="+mn-lt"/>
              </a:rPr>
              <a:pPr defTabSz="628650">
                <a:defRPr/>
              </a:pPr>
              <a:t>30</a:t>
            </a:fld>
            <a:endParaRPr lang="nl-NL">
              <a:latin typeface="+mn-lt"/>
            </a:endParaRPr>
          </a:p>
        </p:txBody>
      </p:sp>
      <p:sp>
        <p:nvSpPr>
          <p:cNvPr id="472066" name="Rectangle 1026"/>
          <p:cNvSpPr>
            <a:spLocks noGrp="1" noChangeArrowheads="1"/>
          </p:cNvSpPr>
          <p:nvPr>
            <p:ph type="title"/>
          </p:nvPr>
        </p:nvSpPr>
        <p:spPr>
          <a:xfrm>
            <a:off x="1259632" y="188640"/>
            <a:ext cx="6681787" cy="1143000"/>
          </a:xfrm>
        </p:spPr>
        <p:txBody>
          <a:bodyPr lIns="88900" tIns="44450" rIns="88900" bIns="44450">
            <a:normAutofit/>
          </a:bodyPr>
          <a:lstStyle/>
          <a:p>
            <a:pPr>
              <a:defRPr/>
            </a:pPr>
            <a:r>
              <a:rPr lang="en-GB" sz="3600" dirty="0" smtClean="0">
                <a:solidFill>
                  <a:schemeClr val="bg1"/>
                </a:solidFill>
              </a:rPr>
              <a:t>Green Actions : Mother Earth</a:t>
            </a:r>
            <a:endParaRPr lang="nl-NL" sz="3600" dirty="0" smtClean="0">
              <a:solidFill>
                <a:schemeClr val="bg1"/>
              </a:solidFill>
            </a:endParaRPr>
          </a:p>
        </p:txBody>
      </p:sp>
      <p:sp>
        <p:nvSpPr>
          <p:cNvPr id="472067" name="Rectangle 1027"/>
          <p:cNvSpPr>
            <a:spLocks noChangeArrowheads="1"/>
          </p:cNvSpPr>
          <p:nvPr/>
        </p:nvSpPr>
        <p:spPr bwMode="auto">
          <a:xfrm>
            <a:off x="304800" y="5495925"/>
            <a:ext cx="8534400" cy="9143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84138" tIns="41275" rIns="84138" bIns="41275">
            <a:spAutoFit/>
          </a:bodyPr>
          <a:lstStyle/>
          <a:p>
            <a:pPr algn="just" defTabSz="628650">
              <a:lnSpc>
                <a:spcPct val="10000"/>
              </a:lnSpc>
              <a:tabLst>
                <a:tab pos="482600" algn="l"/>
              </a:tabLst>
              <a:defRPr/>
            </a:pPr>
            <a:endParaRPr lang="en-GB" sz="2400" dirty="0">
              <a:solidFill>
                <a:srgbClr val="F3E995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  <a:p>
            <a:pPr algn="just" defTabSz="628650">
              <a:lnSpc>
                <a:spcPct val="15000"/>
              </a:lnSpc>
              <a:buClr>
                <a:srgbClr val="FF9933"/>
              </a:buClr>
              <a:buSzPct val="80000"/>
              <a:buFont typeface="Wingdings" pitchFamily="2" charset="2"/>
              <a:buNone/>
              <a:tabLst>
                <a:tab pos="482600" algn="l"/>
              </a:tabLst>
              <a:defRPr/>
            </a:pPr>
            <a:r>
              <a:rPr lang="fr-BE" sz="2400" dirty="0">
                <a:solidFill>
                  <a:srgbClr val="F3E995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</a:t>
            </a:r>
          </a:p>
          <a:p>
            <a:pPr defTabSz="628650">
              <a:buClr>
                <a:srgbClr val="FF9933"/>
              </a:buClr>
              <a:buSzPct val="80000"/>
              <a:buFont typeface="Wingdings" pitchFamily="2" charset="2"/>
              <a:buChar char="l"/>
              <a:tabLst>
                <a:tab pos="482600" algn="l"/>
              </a:tabLst>
              <a:defRPr/>
            </a:pPr>
            <a:r>
              <a:rPr lang="fr-BE" sz="2400" dirty="0">
                <a:solidFill>
                  <a:srgbClr val="F3E995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	</a:t>
            </a:r>
            <a:r>
              <a:rPr lang="fr-BE" sz="2400" dirty="0"/>
              <a:t>Cancer and </a:t>
            </a:r>
            <a:r>
              <a:rPr lang="fr-BE" sz="2400" dirty="0" err="1"/>
              <a:t>death</a:t>
            </a:r>
            <a:r>
              <a:rPr lang="fr-BE" sz="2400" dirty="0"/>
              <a:t>, the </a:t>
            </a:r>
            <a:r>
              <a:rPr lang="fr-BE" sz="2400" dirty="0" err="1"/>
              <a:t>utmost</a:t>
            </a:r>
            <a:r>
              <a:rPr lang="fr-BE" sz="2400" dirty="0"/>
              <a:t> scares … (road </a:t>
            </a:r>
            <a:r>
              <a:rPr lang="fr-BE" sz="2400" dirty="0" err="1"/>
              <a:t>blockade</a:t>
            </a:r>
            <a:r>
              <a:rPr lang="fr-BE" sz="2400" dirty="0"/>
              <a:t> 	in </a:t>
            </a:r>
            <a:r>
              <a:rPr lang="fr-BE" sz="2400" dirty="0" smtClean="0"/>
              <a:t>Dessel, 1993)</a:t>
            </a:r>
            <a:endParaRPr lang="en-GB" sz="2400" dirty="0"/>
          </a:p>
        </p:txBody>
      </p:sp>
      <p:pic>
        <p:nvPicPr>
          <p:cNvPr id="9221" name="Picture 1028" descr="C:\Mes documents\MOX Mother Earth2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76375" y="1524000"/>
            <a:ext cx="6191250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cover dir="ld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28650">
              <a:defRPr/>
            </a:pPr>
            <a:fld id="{73B4A278-0143-4138-BBBF-70265A31F925}" type="slidenum">
              <a:rPr lang="nl-NL">
                <a:latin typeface="+mn-lt"/>
              </a:rPr>
              <a:pPr defTabSz="628650">
                <a:defRPr/>
              </a:pPr>
              <a:t>31</a:t>
            </a:fld>
            <a:endParaRPr lang="nl-NL">
              <a:latin typeface="+mn-lt"/>
            </a:endParaRPr>
          </a:p>
        </p:txBody>
      </p:sp>
      <p:sp>
        <p:nvSpPr>
          <p:cNvPr id="474114" name="Rectangle 2"/>
          <p:cNvSpPr>
            <a:spLocks noGrp="1" noChangeArrowheads="1"/>
          </p:cNvSpPr>
          <p:nvPr>
            <p:ph type="title"/>
          </p:nvPr>
        </p:nvSpPr>
        <p:spPr>
          <a:xfrm>
            <a:off x="633413" y="152400"/>
            <a:ext cx="8043043" cy="1143000"/>
          </a:xfrm>
        </p:spPr>
        <p:txBody>
          <a:bodyPr lIns="88900" tIns="44450" rIns="88900" bIns="44450">
            <a:noAutofit/>
          </a:bodyPr>
          <a:lstStyle/>
          <a:p>
            <a:pPr>
              <a:defRPr/>
            </a:pPr>
            <a:r>
              <a:rPr lang="en-GB" sz="3600" dirty="0" smtClean="0">
                <a:solidFill>
                  <a:schemeClr val="bg1"/>
                </a:solidFill>
              </a:rPr>
              <a:t>Misinformation and distortion of facts</a:t>
            </a:r>
            <a:endParaRPr lang="nl-NL" sz="3600" dirty="0" smtClean="0">
              <a:solidFill>
                <a:schemeClr val="bg1"/>
              </a:solidFill>
            </a:endParaRPr>
          </a:p>
        </p:txBody>
      </p:sp>
      <p:sp>
        <p:nvSpPr>
          <p:cNvPr id="474115" name="Rectangle 3"/>
          <p:cNvSpPr>
            <a:spLocks noChangeArrowheads="1"/>
          </p:cNvSpPr>
          <p:nvPr/>
        </p:nvSpPr>
        <p:spPr bwMode="auto">
          <a:xfrm>
            <a:off x="422275" y="2895600"/>
            <a:ext cx="8088313" cy="36751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84138" tIns="41275" rIns="84138" bIns="41275">
            <a:spAutoFit/>
          </a:bodyPr>
          <a:lstStyle/>
          <a:p>
            <a:pPr algn="just" defTabSz="628650">
              <a:lnSpc>
                <a:spcPct val="10000"/>
              </a:lnSpc>
              <a:tabLst>
                <a:tab pos="482600" algn="l"/>
              </a:tabLst>
              <a:defRPr/>
            </a:pPr>
            <a:endParaRPr lang="en-GB" sz="2400" dirty="0">
              <a:solidFill>
                <a:srgbClr val="F3E995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  <a:p>
            <a:pPr algn="just" defTabSz="628650">
              <a:lnSpc>
                <a:spcPct val="90000"/>
              </a:lnSpc>
              <a:tabLst>
                <a:tab pos="482600" algn="l"/>
              </a:tabLst>
              <a:defRPr/>
            </a:pPr>
            <a:r>
              <a:rPr lang="fr-BE" sz="2400" dirty="0" err="1"/>
              <a:t>Extracts</a:t>
            </a:r>
            <a:r>
              <a:rPr lang="fr-BE" sz="2400" dirty="0"/>
              <a:t> </a:t>
            </a:r>
            <a:r>
              <a:rPr lang="fr-BE" sz="2400" dirty="0" err="1"/>
              <a:t>from</a:t>
            </a:r>
            <a:r>
              <a:rPr lang="fr-BE" sz="2400" dirty="0"/>
              <a:t> the « case </a:t>
            </a:r>
            <a:r>
              <a:rPr lang="fr-BE" sz="2400" dirty="0" err="1"/>
              <a:t>study</a:t>
            </a:r>
            <a:r>
              <a:rPr lang="fr-BE" sz="2400" dirty="0"/>
              <a:t> », a transport of   </a:t>
            </a:r>
            <a:r>
              <a:rPr lang="fr-BE" sz="2400" dirty="0" err="1"/>
              <a:t>fresh</a:t>
            </a:r>
            <a:r>
              <a:rPr lang="fr-BE" sz="2400" dirty="0"/>
              <a:t> MOX:</a:t>
            </a:r>
          </a:p>
          <a:p>
            <a:pPr defTabSz="628650">
              <a:lnSpc>
                <a:spcPct val="90000"/>
              </a:lnSpc>
              <a:tabLst>
                <a:tab pos="482600" algn="l"/>
              </a:tabLst>
              <a:defRPr/>
            </a:pPr>
            <a:endParaRPr lang="fr-BE" sz="2400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just" defTabSz="628650">
              <a:lnSpc>
                <a:spcPct val="90000"/>
              </a:lnSpc>
              <a:tabLst>
                <a:tab pos="482600" algn="l"/>
              </a:tabLst>
              <a:defRPr/>
            </a:pPr>
            <a:r>
              <a:rPr lang="fr-BE" sz="2000" dirty="0"/>
              <a:t>A </a:t>
            </a:r>
            <a:r>
              <a:rPr lang="fr-BE" sz="2000" dirty="0" err="1"/>
              <a:t>storm</a:t>
            </a:r>
            <a:r>
              <a:rPr lang="fr-BE" sz="2000" dirty="0"/>
              <a:t> </a:t>
            </a:r>
            <a:r>
              <a:rPr lang="fr-BE" sz="2000" dirty="0" err="1"/>
              <a:t>alters</a:t>
            </a:r>
            <a:r>
              <a:rPr lang="fr-BE" sz="2000" dirty="0"/>
              <a:t> the course of the </a:t>
            </a:r>
            <a:r>
              <a:rPr lang="fr-BE" sz="2000" dirty="0" err="1"/>
              <a:t>Mairi</a:t>
            </a:r>
            <a:r>
              <a:rPr lang="fr-BE" sz="2000" dirty="0"/>
              <a:t> </a:t>
            </a:r>
            <a:r>
              <a:rPr lang="fr-BE" sz="2000" dirty="0" err="1"/>
              <a:t>Maru</a:t>
            </a:r>
            <a:r>
              <a:rPr lang="fr-BE" sz="2000" dirty="0"/>
              <a:t>, </a:t>
            </a:r>
            <a:r>
              <a:rPr lang="fr-BE" sz="2000" dirty="0" err="1"/>
              <a:t>which</a:t>
            </a:r>
            <a:r>
              <a:rPr lang="fr-BE" sz="2000" dirty="0"/>
              <a:t> </a:t>
            </a:r>
            <a:r>
              <a:rPr lang="fr-BE" sz="2000" dirty="0" err="1"/>
              <a:t>runs</a:t>
            </a:r>
            <a:r>
              <a:rPr lang="fr-BE" sz="2000" dirty="0"/>
              <a:t> </a:t>
            </a:r>
            <a:r>
              <a:rPr lang="fr-BE" sz="2000" dirty="0" err="1"/>
              <a:t>aground</a:t>
            </a:r>
            <a:r>
              <a:rPr lang="fr-BE" sz="2000" dirty="0"/>
              <a:t> on a </a:t>
            </a:r>
            <a:r>
              <a:rPr lang="fr-BE" sz="2000" dirty="0" err="1"/>
              <a:t>sandbar</a:t>
            </a:r>
            <a:r>
              <a:rPr lang="fr-BE" sz="2000" dirty="0"/>
              <a:t> (…) The </a:t>
            </a:r>
            <a:r>
              <a:rPr lang="fr-BE" sz="2000" dirty="0" err="1"/>
              <a:t>ship’s</a:t>
            </a:r>
            <a:r>
              <a:rPr lang="fr-BE" sz="2000" dirty="0"/>
              <a:t> (double) </a:t>
            </a:r>
            <a:r>
              <a:rPr lang="fr-BE" sz="2000" dirty="0" err="1"/>
              <a:t>hull</a:t>
            </a:r>
            <a:r>
              <a:rPr lang="fr-BE" sz="2000" dirty="0"/>
              <a:t> rupture, as </a:t>
            </a:r>
            <a:r>
              <a:rPr lang="fr-BE" sz="2000" dirty="0" err="1"/>
              <a:t>does</a:t>
            </a:r>
            <a:r>
              <a:rPr lang="fr-BE" sz="2000" dirty="0"/>
              <a:t> the </a:t>
            </a:r>
            <a:r>
              <a:rPr lang="fr-BE" sz="2000" dirty="0" err="1"/>
              <a:t>secure</a:t>
            </a:r>
            <a:r>
              <a:rPr lang="fr-BE" sz="2000" dirty="0"/>
              <a:t> </a:t>
            </a:r>
            <a:r>
              <a:rPr lang="fr-BE" sz="2000" dirty="0" err="1"/>
              <a:t>compartment</a:t>
            </a:r>
            <a:r>
              <a:rPr lang="fr-BE" sz="2000" dirty="0"/>
              <a:t> holding the MOX </a:t>
            </a:r>
            <a:r>
              <a:rPr lang="fr-BE" sz="2000" dirty="0" err="1"/>
              <a:t>canisters</a:t>
            </a:r>
            <a:r>
              <a:rPr lang="fr-BE" sz="2000" dirty="0"/>
              <a:t>. The </a:t>
            </a:r>
            <a:r>
              <a:rPr lang="fr-BE" sz="2000" dirty="0" err="1"/>
              <a:t>canisters</a:t>
            </a:r>
            <a:r>
              <a:rPr lang="fr-BE" sz="2000" dirty="0"/>
              <a:t>, </a:t>
            </a:r>
            <a:r>
              <a:rPr lang="fr-BE" sz="2000" dirty="0" err="1"/>
              <a:t>also</a:t>
            </a:r>
            <a:r>
              <a:rPr lang="fr-BE" sz="2000" dirty="0"/>
              <a:t> </a:t>
            </a:r>
            <a:r>
              <a:rPr lang="fr-BE" sz="2000" dirty="0" err="1"/>
              <a:t>damaged</a:t>
            </a:r>
            <a:r>
              <a:rPr lang="fr-BE" sz="2000" dirty="0"/>
              <a:t>, </a:t>
            </a:r>
            <a:r>
              <a:rPr lang="fr-BE" sz="2000" dirty="0" err="1"/>
              <a:t>leak</a:t>
            </a:r>
            <a:r>
              <a:rPr lang="fr-BE" sz="2000" dirty="0"/>
              <a:t> over 50 kg of </a:t>
            </a:r>
            <a:r>
              <a:rPr lang="fr-BE" sz="2000" dirty="0" err="1"/>
              <a:t>highly</a:t>
            </a:r>
            <a:r>
              <a:rPr lang="fr-BE" sz="2000" dirty="0"/>
              <a:t> radioactive MOX pellets (…) </a:t>
            </a:r>
            <a:r>
              <a:rPr lang="fr-BE" sz="2000" dirty="0" err="1"/>
              <a:t>Several</a:t>
            </a:r>
            <a:r>
              <a:rPr lang="fr-BE" sz="2000" dirty="0"/>
              <a:t> </a:t>
            </a:r>
            <a:r>
              <a:rPr lang="fr-BE" sz="2000" dirty="0" err="1"/>
              <a:t>members</a:t>
            </a:r>
            <a:r>
              <a:rPr lang="fr-BE" sz="2000" dirty="0"/>
              <a:t> of the </a:t>
            </a:r>
            <a:r>
              <a:rPr lang="fr-BE" sz="2000" dirty="0" err="1"/>
              <a:t>crew</a:t>
            </a:r>
            <a:r>
              <a:rPr lang="fr-BE" sz="2000" dirty="0"/>
              <a:t> die and </a:t>
            </a:r>
            <a:r>
              <a:rPr lang="fr-BE" sz="2000" dirty="0" err="1"/>
              <a:t>others</a:t>
            </a:r>
            <a:r>
              <a:rPr lang="fr-BE" sz="2000" dirty="0"/>
              <a:t> </a:t>
            </a:r>
            <a:r>
              <a:rPr lang="fr-BE" sz="2000" dirty="0" err="1"/>
              <a:t>exhibit</a:t>
            </a:r>
            <a:r>
              <a:rPr lang="fr-BE" sz="2000" dirty="0"/>
              <a:t> acute radiation syndrome. (…) </a:t>
            </a:r>
            <a:r>
              <a:rPr lang="fr-BE" sz="2000" dirty="0" err="1"/>
              <a:t>presence</a:t>
            </a:r>
            <a:r>
              <a:rPr lang="fr-BE" sz="2000" dirty="0"/>
              <a:t> of </a:t>
            </a:r>
            <a:r>
              <a:rPr lang="fr-BE" sz="2000" dirty="0" err="1"/>
              <a:t>dead</a:t>
            </a:r>
            <a:r>
              <a:rPr lang="fr-BE" sz="2000" dirty="0"/>
              <a:t> </a:t>
            </a:r>
            <a:r>
              <a:rPr lang="fr-BE" sz="2000" dirty="0" err="1"/>
              <a:t>fish</a:t>
            </a:r>
            <a:r>
              <a:rPr lang="fr-BE" sz="2000" dirty="0"/>
              <a:t> and </a:t>
            </a:r>
            <a:r>
              <a:rPr lang="fr-BE" sz="2000" dirty="0" err="1"/>
              <a:t>sea</a:t>
            </a:r>
            <a:r>
              <a:rPr lang="fr-BE" sz="2000" dirty="0"/>
              <a:t> </a:t>
            </a:r>
            <a:r>
              <a:rPr lang="fr-BE" sz="2000" dirty="0" err="1"/>
              <a:t>birds</a:t>
            </a:r>
            <a:r>
              <a:rPr lang="fr-BE" sz="2000" dirty="0"/>
              <a:t> in an area of up to 15 km </a:t>
            </a:r>
            <a:r>
              <a:rPr lang="fr-BE" sz="2000" dirty="0" err="1"/>
              <a:t>from</a:t>
            </a:r>
            <a:r>
              <a:rPr lang="fr-BE" sz="2000" dirty="0"/>
              <a:t> the </a:t>
            </a:r>
            <a:r>
              <a:rPr lang="fr-BE" sz="2000" dirty="0" err="1"/>
              <a:t>wreck</a:t>
            </a:r>
            <a:r>
              <a:rPr lang="fr-BE" sz="2000" dirty="0"/>
              <a:t> </a:t>
            </a:r>
            <a:r>
              <a:rPr lang="fr-BE" sz="2000" dirty="0" err="1"/>
              <a:t>three</a:t>
            </a:r>
            <a:r>
              <a:rPr lang="fr-BE" sz="2000" dirty="0"/>
              <a:t> </a:t>
            </a:r>
            <a:r>
              <a:rPr lang="fr-BE" sz="2000" dirty="0" err="1"/>
              <a:t>days</a:t>
            </a:r>
            <a:r>
              <a:rPr lang="fr-BE" sz="2000" dirty="0"/>
              <a:t> </a:t>
            </a:r>
            <a:r>
              <a:rPr lang="fr-BE" sz="2000" dirty="0" err="1"/>
              <a:t>later</a:t>
            </a:r>
            <a:r>
              <a:rPr lang="fr-BE" sz="2000" dirty="0"/>
              <a:t>.</a:t>
            </a:r>
          </a:p>
          <a:p>
            <a:pPr algn="r" defTabSz="628650">
              <a:lnSpc>
                <a:spcPct val="90000"/>
              </a:lnSpc>
              <a:tabLst>
                <a:tab pos="482600" algn="l"/>
              </a:tabLst>
              <a:defRPr/>
            </a:pPr>
            <a:r>
              <a:rPr lang="fr-BE" sz="1800" dirty="0" err="1"/>
              <a:t>February</a:t>
            </a:r>
            <a:r>
              <a:rPr lang="fr-BE" sz="1800" dirty="0">
                <a:latin typeface="Times New Roman" pitchFamily="18" charset="0"/>
              </a:rPr>
              <a:t> 2005</a:t>
            </a:r>
            <a:endParaRPr lang="fr-BE" sz="2400" dirty="0">
              <a:latin typeface="Times New Roman" pitchFamily="18" charset="0"/>
            </a:endParaRPr>
          </a:p>
          <a:p>
            <a:pPr algn="r" defTabSz="628650">
              <a:tabLst>
                <a:tab pos="482600" algn="l"/>
              </a:tabLst>
              <a:defRPr/>
            </a:pPr>
            <a:endParaRPr lang="en-GB" sz="2400" dirty="0">
              <a:solidFill>
                <a:srgbClr val="F3E995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</p:txBody>
      </p:sp>
      <p:pic>
        <p:nvPicPr>
          <p:cNvPr id="10245" name="Picture 4" descr="C:\Mes documents\ils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2788" y="1600200"/>
            <a:ext cx="3155950" cy="987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6" name="Picture 5" descr="C:\Mes documents\jessup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86325" y="1600200"/>
            <a:ext cx="3201988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checker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err="1">
                <a:solidFill>
                  <a:schemeClr val="bg1"/>
                </a:solidFill>
              </a:rPr>
              <a:t>Emotional</a:t>
            </a:r>
            <a:r>
              <a:rPr lang="fr-BE" dirty="0">
                <a:solidFill>
                  <a:schemeClr val="bg1"/>
                </a:solidFill>
              </a:rPr>
              <a:t> </a:t>
            </a:r>
            <a:r>
              <a:rPr lang="fr-BE" dirty="0" err="1">
                <a:solidFill>
                  <a:schemeClr val="bg1"/>
                </a:solidFill>
              </a:rPr>
              <a:t>fears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>
              <a:lnSpc>
                <a:spcPct val="90000"/>
              </a:lnSpc>
              <a:buFontTx/>
              <a:buNone/>
            </a:pPr>
            <a:r>
              <a:rPr lang="fr-BE" sz="2800"/>
              <a:t>«</a:t>
            </a:r>
            <a:r>
              <a:rPr lang="fr-BE"/>
              <a:t> There is no other domain where opinion even of educated persons, is so far from facts (…) There is no other domain where passion so clearly overcomes reason »</a:t>
            </a:r>
          </a:p>
          <a:p>
            <a:pPr algn="r">
              <a:lnSpc>
                <a:spcPct val="90000"/>
              </a:lnSpc>
              <a:buFontTx/>
              <a:buNone/>
            </a:pPr>
            <a:r>
              <a:rPr lang="fr-BE" sz="2800"/>
              <a:t>Jean de Kersvadoué</a:t>
            </a:r>
          </a:p>
          <a:p>
            <a:pPr algn="r">
              <a:lnSpc>
                <a:spcPct val="90000"/>
              </a:lnSpc>
              <a:buFontTx/>
              <a:buNone/>
            </a:pPr>
            <a:endParaRPr lang="fr-BE" sz="2000"/>
          </a:p>
          <a:p>
            <a:pPr>
              <a:lnSpc>
                <a:spcPct val="90000"/>
              </a:lnSpc>
              <a:buFontTx/>
              <a:buNone/>
            </a:pPr>
            <a:r>
              <a:rPr lang="fr-BE"/>
              <a:t>For Hollywood, « The first rule in movie making is not to let the truth get in the way of a good story ».</a:t>
            </a:r>
          </a:p>
          <a:p>
            <a:pPr algn="r">
              <a:lnSpc>
                <a:spcPct val="90000"/>
              </a:lnSpc>
              <a:buFontTx/>
              <a:buNone/>
            </a:pPr>
            <a:r>
              <a:rPr lang="fr-BE" sz="2800"/>
              <a:t>Wayne Smith</a:t>
            </a:r>
          </a:p>
          <a:p>
            <a:pPr algn="r">
              <a:lnSpc>
                <a:spcPct val="90000"/>
              </a:lnSpc>
              <a:buFontTx/>
              <a:buNone/>
            </a:pPr>
            <a:endParaRPr lang="fr-FR" sz="20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39552" y="2492896"/>
            <a:ext cx="8229600" cy="1143000"/>
          </a:xfrm>
        </p:spPr>
        <p:txBody>
          <a:bodyPr/>
          <a:lstStyle/>
          <a:p>
            <a:r>
              <a:rPr lang="fr-BE" dirty="0" smtClean="0">
                <a:solidFill>
                  <a:schemeClr val="bg1"/>
                </a:solidFill>
              </a:rPr>
              <a:t>How </a:t>
            </a:r>
            <a:r>
              <a:rPr lang="fr-BE" dirty="0" err="1" smtClean="0">
                <a:solidFill>
                  <a:schemeClr val="bg1"/>
                </a:solidFill>
              </a:rPr>
              <a:t>can</a:t>
            </a:r>
            <a:r>
              <a:rPr lang="fr-BE" dirty="0" smtClean="0">
                <a:solidFill>
                  <a:schemeClr val="bg1"/>
                </a:solidFill>
              </a:rPr>
              <a:t> </a:t>
            </a:r>
            <a:r>
              <a:rPr lang="fr-BE" dirty="0" err="1" smtClean="0">
                <a:solidFill>
                  <a:schemeClr val="bg1"/>
                </a:solidFill>
              </a:rPr>
              <a:t>we</a:t>
            </a:r>
            <a:r>
              <a:rPr lang="fr-BE" dirty="0" smtClean="0">
                <a:solidFill>
                  <a:schemeClr val="bg1"/>
                </a:solidFill>
              </a:rPr>
              <a:t> </a:t>
            </a:r>
            <a:r>
              <a:rPr lang="fr-BE" dirty="0" err="1" smtClean="0">
                <a:solidFill>
                  <a:schemeClr val="bg1"/>
                </a:solidFill>
              </a:rPr>
              <a:t>react</a:t>
            </a:r>
            <a:r>
              <a:rPr lang="fr-BE" dirty="0" smtClean="0">
                <a:solidFill>
                  <a:schemeClr val="bg1"/>
                </a:solidFill>
              </a:rPr>
              <a:t> ?</a:t>
            </a:r>
            <a:endParaRPr lang="fr-BE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err="1">
                <a:solidFill>
                  <a:schemeClr val="bg1"/>
                </a:solidFill>
              </a:rPr>
              <a:t>Shall</a:t>
            </a:r>
            <a:r>
              <a:rPr lang="fr-BE" dirty="0">
                <a:solidFill>
                  <a:schemeClr val="bg1"/>
                </a:solidFill>
              </a:rPr>
              <a:t> </a:t>
            </a:r>
            <a:r>
              <a:rPr lang="fr-BE" dirty="0" err="1">
                <a:solidFill>
                  <a:schemeClr val="bg1"/>
                </a:solidFill>
              </a:rPr>
              <a:t>we</a:t>
            </a:r>
            <a:r>
              <a:rPr lang="fr-BE" dirty="0">
                <a:solidFill>
                  <a:schemeClr val="bg1"/>
                </a:solidFill>
              </a:rPr>
              <a:t> </a:t>
            </a:r>
            <a:r>
              <a:rPr lang="fr-BE" dirty="0" err="1">
                <a:solidFill>
                  <a:schemeClr val="bg1"/>
                </a:solidFill>
              </a:rPr>
              <a:t>also</a:t>
            </a:r>
            <a:r>
              <a:rPr lang="fr-BE" dirty="0">
                <a:solidFill>
                  <a:schemeClr val="bg1"/>
                </a:solidFill>
              </a:rPr>
              <a:t> use </a:t>
            </a:r>
            <a:r>
              <a:rPr lang="fr-BE" dirty="0" err="1">
                <a:solidFill>
                  <a:schemeClr val="bg1"/>
                </a:solidFill>
              </a:rPr>
              <a:t>emotions</a:t>
            </a:r>
            <a:r>
              <a:rPr lang="fr-BE" dirty="0">
                <a:solidFill>
                  <a:schemeClr val="bg1"/>
                </a:solidFill>
              </a:rPr>
              <a:t> ?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  <a:buFontTx/>
              <a:buNone/>
            </a:pPr>
            <a:r>
              <a:rPr lang="fr-BE"/>
              <a:t>« Only a fringe – uncertain, indecisive – of society is accessible to the truth, thus to debate ».</a:t>
            </a:r>
          </a:p>
          <a:p>
            <a:pPr algn="r">
              <a:lnSpc>
                <a:spcPct val="90000"/>
              </a:lnSpc>
              <a:buFontTx/>
              <a:buNone/>
            </a:pPr>
            <a:r>
              <a:rPr lang="fr-BE" sz="2800"/>
              <a:t>Bernard-Henry Levy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fr-BE"/>
              <a:t>« It is impossible to engage in a rational dialogue with a person about beliefs and concepts that were not acquired by the way of reason »</a:t>
            </a:r>
          </a:p>
          <a:p>
            <a:pPr algn="r">
              <a:lnSpc>
                <a:spcPct val="90000"/>
              </a:lnSpc>
              <a:buFontTx/>
              <a:buNone/>
            </a:pPr>
            <a:r>
              <a:rPr lang="fr-BE" sz="2800"/>
              <a:t>Carlos Ruiz Zafon</a:t>
            </a:r>
            <a:endParaRPr lang="fr-FR" sz="28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304800"/>
            <a:ext cx="7772400" cy="1143000"/>
          </a:xfrm>
        </p:spPr>
        <p:txBody>
          <a:bodyPr/>
          <a:lstStyle/>
          <a:p>
            <a:r>
              <a:rPr lang="fr-BE" dirty="0" err="1">
                <a:solidFill>
                  <a:schemeClr val="bg1"/>
                </a:solidFill>
              </a:rPr>
              <a:t>Targeting</a:t>
            </a:r>
            <a:r>
              <a:rPr lang="fr-BE" dirty="0">
                <a:solidFill>
                  <a:schemeClr val="bg1"/>
                </a:solidFill>
              </a:rPr>
              <a:t>  </a:t>
            </a:r>
            <a:r>
              <a:rPr lang="fr-BE" dirty="0" err="1">
                <a:solidFill>
                  <a:schemeClr val="bg1"/>
                </a:solidFill>
              </a:rPr>
              <a:t>hearts</a:t>
            </a:r>
            <a:r>
              <a:rPr lang="fr-BE" dirty="0">
                <a:solidFill>
                  <a:schemeClr val="bg1"/>
                </a:solidFill>
              </a:rPr>
              <a:t> and </a:t>
            </a:r>
            <a:r>
              <a:rPr lang="fr-BE" dirty="0" err="1">
                <a:solidFill>
                  <a:schemeClr val="bg1"/>
                </a:solidFill>
              </a:rPr>
              <a:t>guts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17412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395536" y="1916832"/>
            <a:ext cx="8534400" cy="4565104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90000"/>
              </a:lnSpc>
              <a:buFontTx/>
              <a:buNone/>
            </a:pPr>
            <a:r>
              <a:rPr lang="fr-BE" sz="2400" dirty="0"/>
              <a:t>					</a:t>
            </a:r>
            <a:r>
              <a:rPr lang="fr-BE" dirty="0"/>
              <a:t>« You </a:t>
            </a:r>
            <a:r>
              <a:rPr lang="fr-BE" dirty="0" err="1"/>
              <a:t>can</a:t>
            </a:r>
            <a:r>
              <a:rPr lang="fr-BE" dirty="0"/>
              <a:t> pound </a:t>
            </a:r>
            <a:r>
              <a:rPr lang="fr-BE" dirty="0" err="1"/>
              <a:t>them</a:t>
            </a:r>
            <a:r>
              <a:rPr lang="fr-BE" dirty="0"/>
              <a:t> </a:t>
            </a:r>
            <a:r>
              <a:rPr lang="fr-BE" dirty="0" err="1"/>
              <a:t>with</a:t>
            </a:r>
            <a:r>
              <a:rPr lang="fr-BE" dirty="0"/>
              <a:t> 				</a:t>
            </a:r>
            <a:r>
              <a:rPr lang="fr-BE" dirty="0" err="1"/>
              <a:t>facts</a:t>
            </a:r>
            <a:r>
              <a:rPr lang="fr-BE" dirty="0"/>
              <a:t> all </a:t>
            </a:r>
            <a:r>
              <a:rPr lang="fr-BE" dirty="0" err="1"/>
              <a:t>you</a:t>
            </a:r>
            <a:r>
              <a:rPr lang="fr-BE" dirty="0"/>
              <a:t> </a:t>
            </a:r>
            <a:r>
              <a:rPr lang="fr-BE" dirty="0" err="1"/>
              <a:t>want</a:t>
            </a:r>
            <a:r>
              <a:rPr lang="fr-BE" dirty="0"/>
              <a:t>. </a:t>
            </a:r>
            <a:r>
              <a:rPr lang="fr-BE" dirty="0" err="1"/>
              <a:t>They’re</a:t>
            </a:r>
            <a:r>
              <a:rPr lang="fr-BE" dirty="0"/>
              <a:t> 					</a:t>
            </a:r>
            <a:r>
              <a:rPr lang="fr-BE" dirty="0" err="1"/>
              <a:t>just</a:t>
            </a:r>
            <a:r>
              <a:rPr lang="fr-BE" dirty="0"/>
              <a:t> </a:t>
            </a:r>
            <a:r>
              <a:rPr lang="fr-BE" dirty="0" err="1"/>
              <a:t>going</a:t>
            </a:r>
            <a:r>
              <a:rPr lang="fr-BE" dirty="0"/>
              <a:t> to clamp </a:t>
            </a:r>
            <a:r>
              <a:rPr lang="fr-BE" dirty="0" err="1"/>
              <a:t>their</a:t>
            </a:r>
            <a:r>
              <a:rPr lang="fr-BE" dirty="0"/>
              <a:t> 					hands over </a:t>
            </a:r>
            <a:r>
              <a:rPr lang="fr-BE" dirty="0" err="1"/>
              <a:t>their</a:t>
            </a:r>
            <a:r>
              <a:rPr lang="fr-BE" dirty="0"/>
              <a:t> </a:t>
            </a:r>
            <a:r>
              <a:rPr lang="fr-BE" dirty="0" err="1"/>
              <a:t>ears</a:t>
            </a:r>
            <a:r>
              <a:rPr lang="fr-BE" dirty="0"/>
              <a:t> </a:t>
            </a:r>
            <a:r>
              <a:rPr lang="fr-BE" dirty="0" err="1"/>
              <a:t>until</a:t>
            </a:r>
            <a:r>
              <a:rPr lang="fr-BE" dirty="0"/>
              <a:t> 					</a:t>
            </a:r>
            <a:r>
              <a:rPr lang="fr-BE" dirty="0" err="1"/>
              <a:t>you</a:t>
            </a:r>
            <a:r>
              <a:rPr lang="fr-BE" dirty="0"/>
              <a:t> figure	out a more 					indirect </a:t>
            </a:r>
            <a:r>
              <a:rPr lang="fr-BE" dirty="0" err="1"/>
              <a:t>pathway</a:t>
            </a:r>
            <a:r>
              <a:rPr lang="fr-BE" dirty="0"/>
              <a:t> to </a:t>
            </a:r>
            <a:r>
              <a:rPr lang="fr-BE" dirty="0" err="1"/>
              <a:t>their</a:t>
            </a:r>
            <a:r>
              <a:rPr lang="fr-BE" dirty="0"/>
              <a:t> 					</a:t>
            </a:r>
            <a:r>
              <a:rPr lang="fr-BE" dirty="0" err="1"/>
              <a:t>brains</a:t>
            </a:r>
            <a:r>
              <a:rPr lang="fr-BE" dirty="0"/>
              <a:t> </a:t>
            </a:r>
            <a:r>
              <a:rPr lang="fr-BE" dirty="0" smtClean="0"/>
              <a:t>»</a:t>
            </a:r>
          </a:p>
          <a:p>
            <a:pPr>
              <a:lnSpc>
                <a:spcPct val="90000"/>
              </a:lnSpc>
              <a:buFontTx/>
              <a:buNone/>
            </a:pPr>
            <a:endParaRPr lang="fr-BE" dirty="0"/>
          </a:p>
          <a:p>
            <a:pPr>
              <a:lnSpc>
                <a:spcPct val="90000"/>
              </a:lnSpc>
              <a:buFontTx/>
              <a:buNone/>
            </a:pPr>
            <a:endParaRPr lang="fr-BE" dirty="0"/>
          </a:p>
          <a:p>
            <a:pPr>
              <a:lnSpc>
                <a:spcPct val="90000"/>
              </a:lnSpc>
              <a:buFontTx/>
              <a:buNone/>
            </a:pPr>
            <a:r>
              <a:rPr lang="fr-BE" dirty="0"/>
              <a:t>If </a:t>
            </a:r>
            <a:r>
              <a:rPr lang="fr-BE" dirty="0" err="1"/>
              <a:t>our</a:t>
            </a:r>
            <a:r>
              <a:rPr lang="fr-BE" dirty="0"/>
              <a:t> stories « </a:t>
            </a:r>
            <a:r>
              <a:rPr lang="fr-BE" dirty="0" err="1"/>
              <a:t>can</a:t>
            </a:r>
            <a:r>
              <a:rPr lang="fr-BE" dirty="0"/>
              <a:t> </a:t>
            </a:r>
            <a:r>
              <a:rPr lang="fr-BE" dirty="0" err="1"/>
              <a:t>create</a:t>
            </a:r>
            <a:r>
              <a:rPr lang="fr-BE" dirty="0"/>
              <a:t> an </a:t>
            </a:r>
            <a:r>
              <a:rPr lang="fr-BE" dirty="0" err="1"/>
              <a:t>atmosphere</a:t>
            </a:r>
            <a:r>
              <a:rPr lang="fr-BE" dirty="0"/>
              <a:t> of fun, </a:t>
            </a:r>
            <a:r>
              <a:rPr lang="fr-BE" dirty="0" err="1"/>
              <a:t>there</a:t>
            </a:r>
            <a:r>
              <a:rPr lang="fr-BE" dirty="0"/>
              <a:t> are no </a:t>
            </a:r>
            <a:r>
              <a:rPr lang="fr-BE" dirty="0" err="1"/>
              <a:t>limits</a:t>
            </a:r>
            <a:r>
              <a:rPr lang="fr-BE" dirty="0"/>
              <a:t> on </a:t>
            </a:r>
            <a:r>
              <a:rPr lang="fr-BE" dirty="0" err="1"/>
              <a:t>popularity</a:t>
            </a:r>
            <a:r>
              <a:rPr lang="fr-BE" dirty="0"/>
              <a:t> »</a:t>
            </a:r>
          </a:p>
          <a:p>
            <a:pPr algn="r">
              <a:lnSpc>
                <a:spcPct val="90000"/>
              </a:lnSpc>
              <a:buFontTx/>
              <a:buNone/>
            </a:pPr>
            <a:r>
              <a:rPr lang="fr-BE" sz="2800" dirty="0"/>
              <a:t>Randy </a:t>
            </a:r>
            <a:r>
              <a:rPr lang="fr-BE" sz="2800" dirty="0" err="1"/>
              <a:t>Olson</a:t>
            </a:r>
            <a:endParaRPr lang="fr-FR" sz="2800" dirty="0"/>
          </a:p>
        </p:txBody>
      </p:sp>
      <p:pic>
        <p:nvPicPr>
          <p:cNvPr id="17414" name="Picture 6" descr="C:\Documents and Settings\Users\Mes documents\conf emo nuc\3singe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1676400"/>
            <a:ext cx="3034680" cy="30346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>
          <a:xfrm>
            <a:off x="611560" y="98072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fr-BE" dirty="0" smtClean="0">
                <a:solidFill>
                  <a:schemeClr val="bg1"/>
                </a:solidFill>
              </a:rPr>
              <a:t>But to </a:t>
            </a:r>
            <a:r>
              <a:rPr lang="fr-BE" dirty="0" err="1">
                <a:solidFill>
                  <a:schemeClr val="bg1"/>
                </a:solidFill>
              </a:rPr>
              <a:t>be</a:t>
            </a:r>
            <a:r>
              <a:rPr lang="fr-BE" dirty="0">
                <a:solidFill>
                  <a:schemeClr val="bg1"/>
                </a:solidFill>
              </a:rPr>
              <a:t> </a:t>
            </a:r>
            <a:r>
              <a:rPr lang="fr-BE" dirty="0" err="1">
                <a:solidFill>
                  <a:schemeClr val="bg1"/>
                </a:solidFill>
              </a:rPr>
              <a:t>memorized</a:t>
            </a:r>
            <a:r>
              <a:rPr lang="fr-BE" dirty="0">
                <a:solidFill>
                  <a:schemeClr val="bg1"/>
                </a:solidFill>
              </a:rPr>
              <a:t>, a message </a:t>
            </a:r>
            <a:r>
              <a:rPr lang="fr-BE" dirty="0" err="1">
                <a:solidFill>
                  <a:schemeClr val="bg1"/>
                </a:solidFill>
              </a:rPr>
              <a:t>requires</a:t>
            </a:r>
            <a:r>
              <a:rPr lang="fr-BE" dirty="0">
                <a:solidFill>
                  <a:schemeClr val="bg1"/>
                </a:solidFill>
              </a:rPr>
              <a:t>  :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ctr">
              <a:lnSpc>
                <a:spcPct val="90000"/>
              </a:lnSpc>
            </a:pPr>
            <a:endParaRPr lang="fr-BE" sz="4000" dirty="0"/>
          </a:p>
          <a:p>
            <a:pPr algn="ctr">
              <a:lnSpc>
                <a:spcPct val="90000"/>
              </a:lnSpc>
            </a:pPr>
            <a:endParaRPr lang="fr-BE" sz="4000" dirty="0" smtClean="0"/>
          </a:p>
          <a:p>
            <a:pPr algn="ctr">
              <a:lnSpc>
                <a:spcPct val="90000"/>
              </a:lnSpc>
            </a:pPr>
            <a:r>
              <a:rPr lang="fr-BE" sz="4000" dirty="0" smtClean="0"/>
              <a:t>To </a:t>
            </a:r>
            <a:r>
              <a:rPr lang="fr-BE" sz="4000" dirty="0" err="1"/>
              <a:t>charm</a:t>
            </a:r>
            <a:endParaRPr lang="fr-BE" sz="4000" dirty="0"/>
          </a:p>
          <a:p>
            <a:pPr algn="ctr">
              <a:lnSpc>
                <a:spcPct val="90000"/>
              </a:lnSpc>
            </a:pPr>
            <a:r>
              <a:rPr lang="fr-BE" sz="4000" dirty="0"/>
              <a:t>To </a:t>
            </a:r>
            <a:r>
              <a:rPr lang="fr-BE" sz="4000" dirty="0" err="1"/>
              <a:t>stir</a:t>
            </a:r>
            <a:endParaRPr lang="fr-BE" sz="4000" dirty="0"/>
          </a:p>
          <a:p>
            <a:pPr algn="ctr">
              <a:lnSpc>
                <a:spcPct val="90000"/>
              </a:lnSpc>
            </a:pPr>
            <a:r>
              <a:rPr lang="fr-BE" sz="4000" dirty="0"/>
              <a:t>To </a:t>
            </a:r>
            <a:r>
              <a:rPr lang="fr-BE" sz="4000" dirty="0" err="1"/>
              <a:t>convince</a:t>
            </a:r>
            <a:endParaRPr lang="fr-BE" sz="4000" dirty="0"/>
          </a:p>
          <a:p>
            <a:pPr algn="ctr">
              <a:lnSpc>
                <a:spcPct val="90000"/>
              </a:lnSpc>
            </a:pPr>
            <a:endParaRPr lang="fr-BE" sz="4000" dirty="0"/>
          </a:p>
          <a:p>
            <a:pPr>
              <a:lnSpc>
                <a:spcPct val="90000"/>
              </a:lnSpc>
              <a:buFontTx/>
              <a:buNone/>
            </a:pPr>
            <a:r>
              <a:rPr lang="fr-BE" sz="2800" dirty="0"/>
              <a:t>In </a:t>
            </a:r>
            <a:r>
              <a:rPr lang="fr-BE" sz="2800" dirty="0" err="1"/>
              <a:t>this</a:t>
            </a:r>
            <a:r>
              <a:rPr lang="fr-BE" sz="2800" dirty="0"/>
              <a:t> </a:t>
            </a:r>
            <a:r>
              <a:rPr lang="fr-BE" sz="2800" dirty="0" err="1"/>
              <a:t>order</a:t>
            </a:r>
            <a:r>
              <a:rPr lang="fr-BE" sz="2800" dirty="0"/>
              <a:t>, </a:t>
            </a:r>
            <a:r>
              <a:rPr lang="fr-BE" sz="2800" dirty="0" err="1"/>
              <a:t>already</a:t>
            </a:r>
            <a:r>
              <a:rPr lang="fr-BE" sz="2800" dirty="0"/>
              <a:t> </a:t>
            </a:r>
            <a:r>
              <a:rPr lang="fr-BE" sz="2800" dirty="0" err="1"/>
              <a:t>according</a:t>
            </a:r>
            <a:r>
              <a:rPr lang="fr-BE" sz="2800" dirty="0"/>
              <a:t> to Cicero …</a:t>
            </a:r>
            <a:endParaRPr lang="fr-FR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67544" y="69269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fr-BE" dirty="0" err="1" smtClean="0">
                <a:solidFill>
                  <a:schemeClr val="bg1"/>
                </a:solidFill>
              </a:rPr>
              <a:t>Streamlining</a:t>
            </a:r>
            <a:r>
              <a:rPr lang="fr-BE" dirty="0" smtClean="0">
                <a:solidFill>
                  <a:schemeClr val="bg1"/>
                </a:solidFill>
              </a:rPr>
              <a:t> arguments for the public</a:t>
            </a:r>
            <a:endParaRPr lang="fr-BE" dirty="0">
              <a:solidFill>
                <a:schemeClr val="bg1"/>
              </a:solidFill>
            </a:endParaRPr>
          </a:p>
        </p:txBody>
      </p:sp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>
          <a:xfrm>
            <a:off x="467544" y="2332037"/>
            <a:ext cx="8229600" cy="4525963"/>
          </a:xfrm>
        </p:spPr>
        <p:txBody>
          <a:bodyPr>
            <a:normAutofit/>
          </a:bodyPr>
          <a:lstStyle/>
          <a:p>
            <a:r>
              <a:rPr lang="fr-BE" sz="2800" dirty="0" err="1" smtClean="0"/>
              <a:t>Try</a:t>
            </a:r>
            <a:r>
              <a:rPr lang="fr-BE" sz="2800" dirty="0" smtClean="0"/>
              <a:t> to </a:t>
            </a:r>
            <a:r>
              <a:rPr lang="fr-BE" sz="2800" dirty="0" err="1" smtClean="0"/>
              <a:t>avoid</a:t>
            </a:r>
            <a:r>
              <a:rPr lang="fr-BE" sz="2800" dirty="0" smtClean="0"/>
              <a:t> the assimilation of plutonium </a:t>
            </a:r>
            <a:r>
              <a:rPr lang="fr-BE" sz="2800" dirty="0" err="1" smtClean="0"/>
              <a:t>with</a:t>
            </a:r>
            <a:r>
              <a:rPr lang="fr-BE" sz="2800" dirty="0" smtClean="0"/>
              <a:t> </a:t>
            </a:r>
            <a:r>
              <a:rPr lang="fr-BE" sz="2800" dirty="0" err="1" smtClean="0"/>
              <a:t>waste</a:t>
            </a:r>
            <a:r>
              <a:rPr lang="fr-BE" sz="2800" dirty="0" smtClean="0"/>
              <a:t> but do not push </a:t>
            </a:r>
            <a:r>
              <a:rPr lang="fr-BE" sz="2800" dirty="0" err="1" smtClean="0"/>
              <a:t>forward</a:t>
            </a:r>
            <a:r>
              <a:rPr lang="fr-BE" sz="2800" dirty="0" smtClean="0"/>
              <a:t> the </a:t>
            </a:r>
            <a:r>
              <a:rPr lang="fr-BE" sz="2800" dirty="0" err="1" smtClean="0"/>
              <a:t>economic</a:t>
            </a:r>
            <a:r>
              <a:rPr lang="fr-BE" sz="2800" dirty="0" smtClean="0"/>
              <a:t> </a:t>
            </a:r>
            <a:r>
              <a:rPr lang="fr-BE" sz="2800" dirty="0" err="1" smtClean="0"/>
              <a:t>interest</a:t>
            </a:r>
            <a:r>
              <a:rPr lang="fr-BE" sz="2800" dirty="0" smtClean="0"/>
              <a:t> of </a:t>
            </a:r>
            <a:r>
              <a:rPr lang="fr-BE" sz="2800" dirty="0" err="1" smtClean="0"/>
              <a:t>recycling</a:t>
            </a:r>
            <a:endParaRPr lang="fr-BE" sz="2800" dirty="0" smtClean="0"/>
          </a:p>
          <a:p>
            <a:endParaRPr lang="fr-BE" sz="1200" dirty="0" smtClean="0"/>
          </a:p>
          <a:p>
            <a:r>
              <a:rPr lang="fr-BE" sz="2800" dirty="0" err="1" smtClean="0"/>
              <a:t>Reconnect</a:t>
            </a:r>
            <a:r>
              <a:rPr lang="fr-BE" sz="2800" dirty="0" smtClean="0"/>
              <a:t> plutonium </a:t>
            </a:r>
            <a:r>
              <a:rPr lang="fr-BE" sz="2800" dirty="0" err="1" smtClean="0"/>
              <a:t>with</a:t>
            </a:r>
            <a:r>
              <a:rPr lang="fr-BE" sz="2800" dirty="0" smtClean="0"/>
              <a:t> </a:t>
            </a:r>
            <a:r>
              <a:rPr lang="fr-BE" sz="2800" dirty="0" err="1" smtClean="0"/>
              <a:t>reactor</a:t>
            </a:r>
            <a:r>
              <a:rPr lang="fr-BE" sz="2800" dirty="0" smtClean="0"/>
              <a:t> </a:t>
            </a:r>
            <a:r>
              <a:rPr lang="fr-BE" sz="2800" dirty="0" err="1" smtClean="0"/>
              <a:t>operation</a:t>
            </a:r>
            <a:r>
              <a:rPr lang="fr-BE" sz="2800" dirty="0" smtClean="0"/>
              <a:t> and not </a:t>
            </a:r>
            <a:r>
              <a:rPr lang="fr-BE" sz="2800" dirty="0" err="1" smtClean="0"/>
              <a:t>with</a:t>
            </a:r>
            <a:r>
              <a:rPr lang="fr-BE" sz="2800" dirty="0" smtClean="0"/>
              <a:t> </a:t>
            </a:r>
            <a:r>
              <a:rPr lang="fr-BE" sz="2800" dirty="0" err="1" smtClean="0"/>
              <a:t>eternal</a:t>
            </a:r>
            <a:r>
              <a:rPr lang="fr-BE" sz="2800" dirty="0" smtClean="0"/>
              <a:t> existence and </a:t>
            </a:r>
            <a:r>
              <a:rPr lang="fr-BE" sz="2800" dirty="0" err="1" smtClean="0"/>
              <a:t>disposal</a:t>
            </a:r>
            <a:endParaRPr lang="fr-BE" sz="2800" dirty="0" smtClean="0"/>
          </a:p>
          <a:p>
            <a:endParaRPr lang="fr-BE" sz="1200" dirty="0" smtClean="0"/>
          </a:p>
          <a:p>
            <a:r>
              <a:rPr lang="fr-BE" sz="2800" dirty="0" err="1" smtClean="0"/>
              <a:t>Reassure</a:t>
            </a:r>
            <a:r>
              <a:rPr lang="fr-BE" sz="2800" dirty="0" smtClean="0"/>
              <a:t> on the </a:t>
            </a:r>
            <a:r>
              <a:rPr lang="fr-BE" sz="2800" dirty="0" err="1" smtClean="0"/>
              <a:t>safety</a:t>
            </a:r>
            <a:r>
              <a:rPr lang="fr-BE" sz="2800" dirty="0" smtClean="0"/>
              <a:t> of the </a:t>
            </a:r>
            <a:r>
              <a:rPr lang="fr-BE" sz="2800" dirty="0" err="1" smtClean="0"/>
              <a:t>used</a:t>
            </a:r>
            <a:r>
              <a:rPr lang="fr-BE" sz="2800" dirty="0" smtClean="0"/>
              <a:t> </a:t>
            </a:r>
            <a:r>
              <a:rPr lang="fr-BE" sz="2800" dirty="0" err="1" smtClean="0"/>
              <a:t>process</a:t>
            </a:r>
            <a:r>
              <a:rPr lang="fr-BE" sz="2800" dirty="0" smtClean="0"/>
              <a:t>, the </a:t>
            </a:r>
            <a:r>
              <a:rPr lang="fr-BE" sz="2800" dirty="0" err="1" smtClean="0"/>
              <a:t>negligible</a:t>
            </a:r>
            <a:r>
              <a:rPr lang="fr-BE" sz="2800" dirty="0" smtClean="0"/>
              <a:t> </a:t>
            </a:r>
            <a:r>
              <a:rPr lang="fr-BE" sz="2800" dirty="0" err="1" smtClean="0"/>
              <a:t>health</a:t>
            </a:r>
            <a:r>
              <a:rPr lang="fr-BE" sz="2800" dirty="0" smtClean="0"/>
              <a:t> and </a:t>
            </a:r>
            <a:r>
              <a:rPr lang="fr-BE" sz="2800" dirty="0" err="1" smtClean="0"/>
              <a:t>environmental</a:t>
            </a:r>
            <a:r>
              <a:rPr lang="fr-BE" sz="2800" dirty="0" smtClean="0"/>
              <a:t> impact</a:t>
            </a:r>
            <a:endParaRPr lang="fr-BE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28650">
              <a:defRPr/>
            </a:pPr>
            <a:fld id="{51F7E633-B080-49D1-90B4-8C1C08A09A3B}" type="slidenum">
              <a:rPr lang="nl-NL">
                <a:latin typeface="+mn-lt"/>
              </a:rPr>
              <a:pPr defTabSz="628650">
                <a:defRPr/>
              </a:pPr>
              <a:t>38</a:t>
            </a:fld>
            <a:endParaRPr lang="nl-NL">
              <a:latin typeface="+mn-lt"/>
            </a:endParaRPr>
          </a:p>
        </p:txBody>
      </p:sp>
      <p:sp>
        <p:nvSpPr>
          <p:cNvPr id="459778" name="Rectangle 2"/>
          <p:cNvSpPr>
            <a:spLocks noGrp="1" noChangeArrowheads="1"/>
          </p:cNvSpPr>
          <p:nvPr>
            <p:ph type="title"/>
          </p:nvPr>
        </p:nvSpPr>
        <p:spPr>
          <a:xfrm>
            <a:off x="755576" y="764704"/>
            <a:ext cx="7344816" cy="1112168"/>
          </a:xfrm>
        </p:spPr>
        <p:txBody>
          <a:bodyPr lIns="88900" tIns="44450" rIns="88900" bIns="44450">
            <a:noAutofit/>
          </a:bodyPr>
          <a:lstStyle/>
          <a:p>
            <a:pPr>
              <a:defRPr/>
            </a:pPr>
            <a:r>
              <a:rPr lang="en-GB" dirty="0" smtClean="0">
                <a:solidFill>
                  <a:schemeClr val="bg1"/>
                </a:solidFill>
              </a:rPr>
              <a:t>Fundamental messages:</a:t>
            </a:r>
            <a:endParaRPr lang="nl-NL" dirty="0" smtClean="0">
              <a:solidFill>
                <a:schemeClr val="bg1"/>
              </a:solidFill>
            </a:endParaRPr>
          </a:p>
        </p:txBody>
      </p:sp>
      <p:sp>
        <p:nvSpPr>
          <p:cNvPr id="459779" name="Rectangle 3"/>
          <p:cNvSpPr>
            <a:spLocks noChangeArrowheads="1"/>
          </p:cNvSpPr>
          <p:nvPr/>
        </p:nvSpPr>
        <p:spPr bwMode="auto">
          <a:xfrm>
            <a:off x="609600" y="2057400"/>
            <a:ext cx="8077200" cy="42444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84138" tIns="41275" rIns="84138" bIns="41275">
            <a:spAutoFit/>
          </a:bodyPr>
          <a:lstStyle/>
          <a:p>
            <a:pPr defTabSz="628650">
              <a:buClr>
                <a:srgbClr val="FF9933"/>
              </a:buClr>
              <a:buSzPct val="60000"/>
              <a:buFont typeface="Wingdings" pitchFamily="2" charset="2"/>
              <a:buChar char="l"/>
              <a:tabLst>
                <a:tab pos="477838" algn="l"/>
                <a:tab pos="854075" algn="l"/>
              </a:tabLst>
              <a:defRPr/>
            </a:pPr>
            <a:endParaRPr lang="en-GB" sz="2400" dirty="0">
              <a:solidFill>
                <a:srgbClr val="F3E995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519113" lvl="1" defTabSz="628650">
              <a:lnSpc>
                <a:spcPct val="110000"/>
              </a:lnSpc>
              <a:buClr>
                <a:srgbClr val="FF9933"/>
              </a:buClr>
              <a:buSzPct val="65000"/>
              <a:buFont typeface="Arial" pitchFamily="34" charset="0"/>
              <a:buChar char="•"/>
              <a:tabLst>
                <a:tab pos="477838" algn="l"/>
                <a:tab pos="854075" algn="l"/>
              </a:tabLst>
              <a:defRPr/>
            </a:pPr>
            <a:r>
              <a:rPr lang="en-GB" sz="2400" dirty="0">
                <a:solidFill>
                  <a:srgbClr val="F3E995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GB" sz="2800" dirty="0"/>
              <a:t>	plutonium is not a waste : it is a by-product of </a:t>
            </a:r>
            <a:r>
              <a:rPr lang="en-GB" sz="2800" dirty="0" smtClean="0"/>
              <a:t>nuclear </a:t>
            </a:r>
            <a:r>
              <a:rPr lang="en-GB" sz="2800" dirty="0"/>
              <a:t>energy</a:t>
            </a:r>
          </a:p>
          <a:p>
            <a:pPr marL="519113" lvl="1" defTabSz="628650">
              <a:lnSpc>
                <a:spcPct val="110000"/>
              </a:lnSpc>
              <a:buClr>
                <a:srgbClr val="FF9933"/>
              </a:buClr>
              <a:buSzPct val="65000"/>
              <a:buFont typeface="Wingdings" pitchFamily="2" charset="2"/>
              <a:buNone/>
              <a:tabLst>
                <a:tab pos="477838" algn="l"/>
                <a:tab pos="854075" algn="l"/>
              </a:tabLst>
              <a:defRPr/>
            </a:pPr>
            <a:endParaRPr lang="en-GB" sz="2800" dirty="0"/>
          </a:p>
          <a:p>
            <a:pPr marL="519113" lvl="1" defTabSz="628650">
              <a:lnSpc>
                <a:spcPct val="110000"/>
              </a:lnSpc>
              <a:buClr>
                <a:srgbClr val="FF9933"/>
              </a:buClr>
              <a:buSzPct val="65000"/>
              <a:buFont typeface="Arial" pitchFamily="34" charset="0"/>
              <a:buChar char="•"/>
              <a:tabLst>
                <a:tab pos="477838" algn="l"/>
                <a:tab pos="854075" algn="l"/>
              </a:tabLst>
              <a:defRPr/>
            </a:pPr>
            <a:r>
              <a:rPr lang="en-GB" sz="2800" dirty="0"/>
              <a:t> 	plutonium can be managed in a safe and secure </a:t>
            </a:r>
            <a:r>
              <a:rPr lang="en-GB" sz="2800" dirty="0" smtClean="0"/>
              <a:t>  way </a:t>
            </a:r>
            <a:r>
              <a:rPr lang="en-GB" sz="2800" dirty="0"/>
              <a:t>with available technology and facilities, </a:t>
            </a:r>
            <a:r>
              <a:rPr lang="en-GB" sz="2800" dirty="0" smtClean="0"/>
              <a:t>by</a:t>
            </a:r>
            <a:r>
              <a:rPr lang="en-GB" sz="2800" dirty="0"/>
              <a:t>	burning it in existing reactors where it belongs</a:t>
            </a:r>
          </a:p>
          <a:p>
            <a:pPr defTabSz="628650">
              <a:lnSpc>
                <a:spcPct val="110000"/>
              </a:lnSpc>
              <a:buClr>
                <a:srgbClr val="FF9933"/>
              </a:buClr>
              <a:buSzPct val="70000"/>
              <a:buFont typeface="Wingdings" pitchFamily="2" charset="2"/>
              <a:buNone/>
              <a:tabLst>
                <a:tab pos="477838" algn="l"/>
                <a:tab pos="854075" algn="l"/>
              </a:tabLst>
              <a:defRPr/>
            </a:pPr>
            <a:r>
              <a:rPr lang="en-GB" sz="2800" dirty="0"/>
              <a:t> 	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39552" y="2564904"/>
            <a:ext cx="8229600" cy="1143000"/>
          </a:xfrm>
        </p:spPr>
        <p:txBody>
          <a:bodyPr/>
          <a:lstStyle/>
          <a:p>
            <a:r>
              <a:rPr lang="fr-BE" dirty="0" smtClean="0">
                <a:solidFill>
                  <a:schemeClr val="bg1"/>
                </a:solidFill>
              </a:rPr>
              <a:t>So </a:t>
            </a:r>
            <a:r>
              <a:rPr lang="fr-BE" dirty="0" err="1" smtClean="0">
                <a:solidFill>
                  <a:schemeClr val="bg1"/>
                </a:solidFill>
              </a:rPr>
              <a:t>what</a:t>
            </a:r>
            <a:r>
              <a:rPr lang="fr-BE" dirty="0" smtClean="0">
                <a:solidFill>
                  <a:schemeClr val="bg1"/>
                </a:solidFill>
              </a:rPr>
              <a:t> ?</a:t>
            </a:r>
            <a:endParaRPr lang="fr-BE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323528" y="2708920"/>
            <a:ext cx="8229600" cy="1143000"/>
          </a:xfrm>
        </p:spPr>
        <p:txBody>
          <a:bodyPr>
            <a:noAutofit/>
          </a:bodyPr>
          <a:lstStyle/>
          <a:p>
            <a:r>
              <a:rPr lang="fr-BE" dirty="0" smtClean="0">
                <a:solidFill>
                  <a:schemeClr val="bg1"/>
                </a:solidFill>
              </a:rPr>
              <a:t>The </a:t>
            </a:r>
            <a:r>
              <a:rPr lang="fr-BE" dirty="0" err="1" smtClean="0">
                <a:solidFill>
                  <a:schemeClr val="bg1"/>
                </a:solidFill>
              </a:rPr>
              <a:t>example</a:t>
            </a:r>
            <a:r>
              <a:rPr lang="fr-BE" dirty="0" smtClean="0">
                <a:solidFill>
                  <a:schemeClr val="bg1"/>
                </a:solidFill>
              </a:rPr>
              <a:t> of</a:t>
            </a:r>
            <a:br>
              <a:rPr lang="fr-BE" dirty="0" smtClean="0">
                <a:solidFill>
                  <a:schemeClr val="bg1"/>
                </a:solidFill>
              </a:rPr>
            </a:br>
            <a:r>
              <a:rPr lang="fr-BE" dirty="0" smtClean="0">
                <a:solidFill>
                  <a:schemeClr val="bg1"/>
                </a:solidFill>
              </a:rPr>
              <a:t>a </a:t>
            </a:r>
            <a:r>
              <a:rPr lang="fr-BE" dirty="0" err="1" smtClean="0">
                <a:solidFill>
                  <a:schemeClr val="bg1"/>
                </a:solidFill>
              </a:rPr>
              <a:t>succesfull</a:t>
            </a:r>
            <a:r>
              <a:rPr lang="fr-BE" dirty="0" smtClean="0">
                <a:solidFill>
                  <a:schemeClr val="bg1"/>
                </a:solidFill>
              </a:rPr>
              <a:t>  </a:t>
            </a:r>
            <a:r>
              <a:rPr lang="fr-BE" dirty="0" err="1" smtClean="0">
                <a:solidFill>
                  <a:schemeClr val="bg1"/>
                </a:solidFill>
              </a:rPr>
              <a:t>planned</a:t>
            </a:r>
            <a:r>
              <a:rPr lang="fr-BE" dirty="0" smtClean="0">
                <a:solidFill>
                  <a:schemeClr val="bg1"/>
                </a:solidFill>
              </a:rPr>
              <a:t> </a:t>
            </a:r>
            <a:r>
              <a:rPr lang="fr-BE" dirty="0" err="1" smtClean="0">
                <a:solidFill>
                  <a:schemeClr val="bg1"/>
                </a:solidFill>
              </a:rPr>
              <a:t>development</a:t>
            </a:r>
            <a:r>
              <a:rPr lang="fr-BE" dirty="0" smtClean="0">
                <a:solidFill>
                  <a:schemeClr val="bg1"/>
                </a:solidFill>
              </a:rPr>
              <a:t/>
            </a:r>
            <a:br>
              <a:rPr lang="fr-BE" dirty="0" smtClean="0">
                <a:solidFill>
                  <a:schemeClr val="bg1"/>
                </a:solidFill>
              </a:rPr>
            </a:br>
            <a:r>
              <a:rPr lang="fr-BE" dirty="0" smtClean="0">
                <a:solidFill>
                  <a:schemeClr val="bg1"/>
                </a:solidFill>
              </a:rPr>
              <a:t>in </a:t>
            </a:r>
            <a:r>
              <a:rPr lang="fr-BE" dirty="0" err="1" smtClean="0">
                <a:solidFill>
                  <a:schemeClr val="bg1"/>
                </a:solidFill>
              </a:rPr>
              <a:t>Belgium</a:t>
            </a:r>
            <a:endParaRPr lang="fr-BE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755576" y="620688"/>
            <a:ext cx="7772400" cy="1470025"/>
          </a:xfrm>
        </p:spPr>
        <p:txBody>
          <a:bodyPr>
            <a:normAutofit/>
          </a:bodyPr>
          <a:lstStyle/>
          <a:p>
            <a:r>
              <a:rPr lang="fr-BE" dirty="0" smtClean="0">
                <a:solidFill>
                  <a:schemeClr val="bg1"/>
                </a:solidFill>
              </a:rPr>
              <a:t>Plutonium </a:t>
            </a:r>
            <a:r>
              <a:rPr lang="fr-BE" dirty="0" err="1" smtClean="0">
                <a:solidFill>
                  <a:schemeClr val="bg1"/>
                </a:solidFill>
              </a:rPr>
              <a:t>means</a:t>
            </a:r>
            <a:r>
              <a:rPr lang="fr-BE" dirty="0" smtClean="0">
                <a:solidFill>
                  <a:schemeClr val="bg1"/>
                </a:solidFill>
              </a:rPr>
              <a:t> </a:t>
            </a:r>
            <a:r>
              <a:rPr lang="fr-BE" dirty="0" err="1" smtClean="0">
                <a:solidFill>
                  <a:schemeClr val="bg1"/>
                </a:solidFill>
              </a:rPr>
              <a:t>wealth</a:t>
            </a:r>
            <a:r>
              <a:rPr lang="fr-BE" dirty="0" smtClean="0">
                <a:solidFill>
                  <a:schemeClr val="bg1"/>
                </a:solidFill>
              </a:rPr>
              <a:t> …</a:t>
            </a:r>
            <a:endParaRPr lang="fr-BE" dirty="0">
              <a:solidFill>
                <a:schemeClr val="bg1"/>
              </a:solidFill>
            </a:endParaRP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611560" y="2681536"/>
            <a:ext cx="7920880" cy="4176464"/>
          </a:xfrm>
        </p:spPr>
        <p:txBody>
          <a:bodyPr>
            <a:normAutofit fontScale="92500" lnSpcReduction="10000"/>
          </a:bodyPr>
          <a:lstStyle/>
          <a:p>
            <a:pPr algn="l"/>
            <a:r>
              <a:rPr lang="fr-BE" dirty="0" err="1" smtClean="0"/>
              <a:t>Humanity</a:t>
            </a:r>
            <a:r>
              <a:rPr lang="fr-BE" dirty="0" smtClean="0"/>
              <a:t> has </a:t>
            </a:r>
            <a:r>
              <a:rPr lang="fr-BE" dirty="0" err="1" smtClean="0"/>
              <a:t>learned</a:t>
            </a:r>
            <a:r>
              <a:rPr lang="fr-BE" dirty="0" smtClean="0"/>
              <a:t> to </a:t>
            </a:r>
            <a:r>
              <a:rPr lang="fr-BE" dirty="0" err="1" smtClean="0"/>
              <a:t>appreciate</a:t>
            </a:r>
            <a:r>
              <a:rPr lang="fr-BE" dirty="0" smtClean="0"/>
              <a:t> the use of </a:t>
            </a:r>
            <a:r>
              <a:rPr lang="fr-BE" dirty="0" err="1" smtClean="0"/>
              <a:t>fire</a:t>
            </a:r>
            <a:r>
              <a:rPr lang="fr-BE" dirty="0" smtClean="0"/>
              <a:t> indispensable in a </a:t>
            </a:r>
            <a:r>
              <a:rPr lang="fr-BE" dirty="0" err="1" smtClean="0"/>
              <a:t>civilized</a:t>
            </a:r>
            <a:r>
              <a:rPr lang="fr-BE" dirty="0" smtClean="0"/>
              <a:t> world, and balance </a:t>
            </a:r>
            <a:r>
              <a:rPr lang="fr-BE" dirty="0" err="1" smtClean="0"/>
              <a:t>its</a:t>
            </a:r>
            <a:r>
              <a:rPr lang="fr-BE" dirty="0" smtClean="0"/>
              <a:t> </a:t>
            </a:r>
            <a:r>
              <a:rPr lang="fr-BE" dirty="0" err="1" smtClean="0"/>
              <a:t>advantages</a:t>
            </a:r>
            <a:r>
              <a:rPr lang="fr-BE" dirty="0" smtClean="0"/>
              <a:t> </a:t>
            </a:r>
            <a:r>
              <a:rPr lang="fr-BE" dirty="0" err="1" smtClean="0"/>
              <a:t>against</a:t>
            </a:r>
            <a:r>
              <a:rPr lang="fr-BE" dirty="0" smtClean="0"/>
              <a:t> the </a:t>
            </a:r>
            <a:r>
              <a:rPr lang="fr-BE" dirty="0" smtClean="0"/>
              <a:t>dangers of </a:t>
            </a:r>
            <a:r>
              <a:rPr lang="fr-BE" dirty="0" err="1" smtClean="0"/>
              <a:t>using</a:t>
            </a:r>
            <a:r>
              <a:rPr lang="fr-BE" dirty="0" smtClean="0"/>
              <a:t> </a:t>
            </a:r>
            <a:r>
              <a:rPr lang="fr-BE" dirty="0" err="1" smtClean="0"/>
              <a:t>it</a:t>
            </a:r>
            <a:r>
              <a:rPr lang="fr-BE" dirty="0" smtClean="0"/>
              <a:t>. It </a:t>
            </a:r>
            <a:r>
              <a:rPr lang="fr-BE" dirty="0" err="1" smtClean="0"/>
              <a:t>may</a:t>
            </a:r>
            <a:r>
              <a:rPr lang="fr-BE" dirty="0" smtClean="0"/>
              <a:t> </a:t>
            </a:r>
            <a:r>
              <a:rPr lang="fr-BE" dirty="0" err="1" smtClean="0"/>
              <a:t>be</a:t>
            </a:r>
            <a:r>
              <a:rPr lang="fr-BE" dirty="0" smtClean="0"/>
              <a:t> possible </a:t>
            </a:r>
            <a:r>
              <a:rPr lang="fr-BE" dirty="0" err="1" smtClean="0"/>
              <a:t>that</a:t>
            </a:r>
            <a:r>
              <a:rPr lang="fr-BE" dirty="0" smtClean="0"/>
              <a:t> </a:t>
            </a:r>
            <a:r>
              <a:rPr lang="fr-BE" dirty="0" err="1" smtClean="0"/>
              <a:t>with</a:t>
            </a:r>
            <a:r>
              <a:rPr lang="fr-BE" dirty="0" smtClean="0"/>
              <a:t> time, the </a:t>
            </a:r>
            <a:r>
              <a:rPr lang="fr-BE" dirty="0" err="1" smtClean="0"/>
              <a:t>same</a:t>
            </a:r>
            <a:r>
              <a:rPr lang="fr-BE" dirty="0" smtClean="0"/>
              <a:t> </a:t>
            </a:r>
            <a:r>
              <a:rPr lang="fr-BE" dirty="0" err="1" smtClean="0"/>
              <a:t>might</a:t>
            </a:r>
            <a:r>
              <a:rPr lang="fr-BE" dirty="0" smtClean="0"/>
              <a:t> </a:t>
            </a:r>
            <a:r>
              <a:rPr lang="fr-BE" dirty="0" err="1" smtClean="0"/>
              <a:t>happen</a:t>
            </a:r>
            <a:r>
              <a:rPr lang="fr-BE" dirty="0" smtClean="0"/>
              <a:t> for plutonium, indispensable if </a:t>
            </a:r>
            <a:r>
              <a:rPr lang="fr-BE" dirty="0" err="1" smtClean="0"/>
              <a:t>we</a:t>
            </a:r>
            <a:r>
              <a:rPr lang="fr-BE" dirty="0" smtClean="0"/>
              <a:t> </a:t>
            </a:r>
            <a:r>
              <a:rPr lang="fr-BE" dirty="0" err="1" smtClean="0"/>
              <a:t>want</a:t>
            </a:r>
            <a:r>
              <a:rPr lang="fr-BE" dirty="0" smtClean="0"/>
              <a:t> </a:t>
            </a:r>
            <a:r>
              <a:rPr lang="fr-BE" dirty="0" err="1" smtClean="0"/>
              <a:t>nuclear</a:t>
            </a:r>
            <a:r>
              <a:rPr lang="fr-BE" dirty="0" smtClean="0"/>
              <a:t> </a:t>
            </a:r>
            <a:r>
              <a:rPr lang="fr-BE" dirty="0" err="1" smtClean="0"/>
              <a:t>energy</a:t>
            </a:r>
            <a:r>
              <a:rPr lang="fr-BE" dirty="0" smtClean="0"/>
              <a:t> to </a:t>
            </a:r>
            <a:r>
              <a:rPr lang="fr-BE" dirty="0" err="1" smtClean="0"/>
              <a:t>be</a:t>
            </a:r>
            <a:r>
              <a:rPr lang="fr-BE" dirty="0" smtClean="0"/>
              <a:t> </a:t>
            </a:r>
            <a:r>
              <a:rPr lang="fr-BE" dirty="0" err="1" smtClean="0"/>
              <a:t>considered</a:t>
            </a:r>
            <a:r>
              <a:rPr lang="fr-BE" dirty="0" smtClean="0"/>
              <a:t> a </a:t>
            </a:r>
            <a:r>
              <a:rPr lang="fr-BE" dirty="0" err="1" smtClean="0"/>
              <a:t>sustainable</a:t>
            </a:r>
            <a:r>
              <a:rPr lang="fr-BE" dirty="0" smtClean="0"/>
              <a:t> source of </a:t>
            </a:r>
            <a:r>
              <a:rPr lang="fr-BE" dirty="0" err="1" smtClean="0"/>
              <a:t>energy</a:t>
            </a:r>
            <a:endParaRPr lang="fr-BE" dirty="0" smtClean="0"/>
          </a:p>
          <a:p>
            <a:pPr algn="l"/>
            <a:endParaRPr lang="fr-BE" dirty="0" smtClean="0"/>
          </a:p>
          <a:p>
            <a:pPr algn="r"/>
            <a:r>
              <a:rPr lang="fr-BE" sz="2000" dirty="0" smtClean="0"/>
              <a:t>Catherine Tissot-Colle, Cogema </a:t>
            </a:r>
            <a:r>
              <a:rPr lang="fr-BE" sz="2000" dirty="0" err="1" smtClean="0"/>
              <a:t>at</a:t>
            </a:r>
            <a:r>
              <a:rPr lang="fr-BE" sz="2000" dirty="0" smtClean="0"/>
              <a:t> Pu 2000 </a:t>
            </a:r>
            <a:r>
              <a:rPr lang="fr-BE" sz="2000" dirty="0" err="1" smtClean="0"/>
              <a:t>conference</a:t>
            </a:r>
            <a:endParaRPr lang="fr-BE" sz="2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1524000"/>
          </a:xfrm>
        </p:spPr>
        <p:txBody>
          <a:bodyPr/>
          <a:lstStyle/>
          <a:p>
            <a:r>
              <a:rPr lang="fr-BE" dirty="0" err="1">
                <a:solidFill>
                  <a:schemeClr val="bg1"/>
                </a:solidFill>
              </a:rPr>
              <a:t>Probably</a:t>
            </a:r>
            <a:r>
              <a:rPr lang="fr-BE" dirty="0">
                <a:solidFill>
                  <a:schemeClr val="bg1"/>
                </a:solidFill>
              </a:rPr>
              <a:t> </a:t>
            </a:r>
            <a:r>
              <a:rPr lang="fr-BE" dirty="0" err="1">
                <a:solidFill>
                  <a:schemeClr val="bg1"/>
                </a:solidFill>
              </a:rPr>
              <a:t>lacking</a:t>
            </a:r>
            <a:r>
              <a:rPr lang="fr-BE" dirty="0">
                <a:solidFill>
                  <a:schemeClr val="bg1"/>
                </a:solidFill>
              </a:rPr>
              <a:t> </a:t>
            </a:r>
            <a:r>
              <a:rPr lang="fr-BE" dirty="0" err="1">
                <a:solidFill>
                  <a:schemeClr val="bg1"/>
                </a:solidFill>
              </a:rPr>
              <a:t>today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65539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4114800" y="1828800"/>
            <a:ext cx="5029200" cy="4495800"/>
          </a:xfrm>
        </p:spPr>
        <p:txBody>
          <a:bodyPr>
            <a:normAutofit lnSpcReduction="10000"/>
          </a:bodyPr>
          <a:lstStyle/>
          <a:p>
            <a:pPr>
              <a:lnSpc>
                <a:spcPct val="90000"/>
              </a:lnSpc>
              <a:buFontTx/>
              <a:buNone/>
            </a:pPr>
            <a:r>
              <a:rPr lang="fr-BE" sz="2800"/>
              <a:t>   « Aujourd’hui, pour vivifier l’interface entre science et société, il nous manque un Jules Verne. Les angoisses contemporaines au sujet du rationnel et des techniques associées tiennent en partie à ce manque. »</a:t>
            </a:r>
          </a:p>
          <a:p>
            <a:pPr>
              <a:lnSpc>
                <a:spcPct val="90000"/>
              </a:lnSpc>
              <a:buFontTx/>
              <a:buNone/>
            </a:pPr>
            <a:endParaRPr lang="fr-BE" sz="2800"/>
          </a:p>
          <a:p>
            <a:pPr>
              <a:lnSpc>
                <a:spcPct val="90000"/>
              </a:lnSpc>
              <a:buFontTx/>
              <a:buNone/>
            </a:pPr>
            <a:r>
              <a:rPr lang="fr-BE" sz="2400"/>
              <a:t>	</a:t>
            </a:r>
            <a:r>
              <a:rPr lang="fr-BE" sz="2400" b="1"/>
              <a:t>Michel Serres </a:t>
            </a:r>
            <a:r>
              <a:rPr lang="fr-BE" sz="2400"/>
              <a:t>(Préface de Jules</a:t>
            </a:r>
            <a:r>
              <a:rPr lang="fr-BE" sz="2000"/>
              <a:t> </a:t>
            </a:r>
            <a:r>
              <a:rPr lang="fr-BE" sz="2400"/>
              <a:t>Verne, De la science à l’imaginaire)</a:t>
            </a:r>
            <a:endParaRPr lang="fr-FR" sz="2400"/>
          </a:p>
        </p:txBody>
      </p:sp>
      <p:pic>
        <p:nvPicPr>
          <p:cNvPr id="65540" name="Picture 4" descr="utan verne begum"/>
          <p:cNvPicPr>
            <a:picLocks noGrp="1" noChangeAspect="1" noChangeArrowheads="1"/>
          </p:cNvPicPr>
          <p:nvPr>
            <p:ph type="clipArt" sz="half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57200" y="1828800"/>
            <a:ext cx="3203575" cy="4724400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27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990600"/>
          </a:xfrm>
        </p:spPr>
        <p:txBody>
          <a:bodyPr>
            <a:normAutofit fontScale="90000"/>
          </a:bodyPr>
          <a:lstStyle/>
          <a:p>
            <a:r>
              <a:rPr lang="fr-BE" dirty="0" err="1">
                <a:solidFill>
                  <a:schemeClr val="bg1"/>
                </a:solidFill>
              </a:rPr>
              <a:t>Dreams</a:t>
            </a:r>
            <a:r>
              <a:rPr lang="fr-BE" dirty="0">
                <a:solidFill>
                  <a:schemeClr val="bg1"/>
                </a:solidFill>
              </a:rPr>
              <a:t> are </a:t>
            </a:r>
            <a:r>
              <a:rPr lang="fr-BE" dirty="0" err="1">
                <a:solidFill>
                  <a:schemeClr val="bg1"/>
                </a:solidFill>
              </a:rPr>
              <a:t>needed</a:t>
            </a:r>
            <a:r>
              <a:rPr lang="fr-BE" dirty="0">
                <a:solidFill>
                  <a:schemeClr val="bg1"/>
                </a:solidFill>
              </a:rPr>
              <a:t> to </a:t>
            </a:r>
            <a:r>
              <a:rPr lang="fr-BE" dirty="0" err="1">
                <a:solidFill>
                  <a:schemeClr val="bg1"/>
                </a:solidFill>
              </a:rPr>
              <a:t>be</a:t>
            </a:r>
            <a:r>
              <a:rPr lang="fr-BE" dirty="0">
                <a:solidFill>
                  <a:schemeClr val="bg1"/>
                </a:solidFill>
              </a:rPr>
              <a:t> </a:t>
            </a:r>
            <a:r>
              <a:rPr lang="fr-BE" dirty="0" err="1">
                <a:solidFill>
                  <a:schemeClr val="bg1"/>
                </a:solidFill>
              </a:rPr>
              <a:t>creative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310273" name="Rectangle 1"/>
          <p:cNvSpPr>
            <a:spLocks noGrp="1" noChangeArrowheads="1"/>
          </p:cNvSpPr>
          <p:nvPr>
            <p:ph type="body" sz="half" idx="2"/>
          </p:nvPr>
        </p:nvSpPr>
        <p:spPr>
          <a:xfrm>
            <a:off x="304800" y="3657600"/>
            <a:ext cx="8610600" cy="2819400"/>
          </a:xfrm>
        </p:spPr>
        <p:txBody>
          <a:bodyPr/>
          <a:lstStyle/>
          <a:p>
            <a:pPr>
              <a:lnSpc>
                <a:spcPct val="90000"/>
              </a:lnSpc>
              <a:buFontTx/>
              <a:buNone/>
            </a:pPr>
            <a:r>
              <a:rPr lang="fr-BE"/>
              <a:t>« To demonstrate the importance of new technologies in the sustainable development but also to bring back dreams and emotions at the  heart of the scientific undertakings »</a:t>
            </a:r>
          </a:p>
          <a:p>
            <a:pPr algn="r">
              <a:lnSpc>
                <a:spcPct val="90000"/>
              </a:lnSpc>
              <a:buFontTx/>
              <a:buNone/>
            </a:pPr>
            <a:r>
              <a:rPr lang="fr-BE"/>
              <a:t>Project Solar Impulse</a:t>
            </a:r>
            <a:r>
              <a:rPr lang="fr-BE" sz="2800"/>
              <a:t> </a:t>
            </a:r>
          </a:p>
          <a:p>
            <a:pPr algn="r">
              <a:lnSpc>
                <a:spcPct val="90000"/>
              </a:lnSpc>
              <a:buFontTx/>
              <a:buNone/>
            </a:pPr>
            <a:r>
              <a:rPr lang="fr-BE" sz="2400" b="1"/>
              <a:t>of Bertrand Piccard</a:t>
            </a:r>
          </a:p>
        </p:txBody>
      </p:sp>
      <p:pic>
        <p:nvPicPr>
          <p:cNvPr id="310272" name="Picture 0" descr="utan solar impulse"/>
          <p:cNvPicPr>
            <a:picLocks noGrp="1" noChangeAspect="1" noChangeArrowheads="1"/>
          </p:cNvPicPr>
          <p:nvPr>
            <p:ph type="clipArt" sz="half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2133600" y="1371600"/>
            <a:ext cx="4930775" cy="2000250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fr-BE" dirty="0" smtClean="0">
                <a:solidFill>
                  <a:schemeClr val="bg1"/>
                </a:solidFill>
              </a:rPr>
              <a:t>But </a:t>
            </a:r>
            <a:r>
              <a:rPr lang="fr-BE" dirty="0" err="1" smtClean="0">
                <a:solidFill>
                  <a:schemeClr val="bg1"/>
                </a:solidFill>
              </a:rPr>
              <a:t>indifference</a:t>
            </a:r>
            <a:r>
              <a:rPr lang="fr-BE" dirty="0" smtClean="0">
                <a:solidFill>
                  <a:schemeClr val="bg1"/>
                </a:solidFill>
              </a:rPr>
              <a:t> </a:t>
            </a:r>
            <a:r>
              <a:rPr lang="fr-BE" dirty="0" err="1" smtClean="0">
                <a:solidFill>
                  <a:schemeClr val="bg1"/>
                </a:solidFill>
              </a:rPr>
              <a:t>will</a:t>
            </a:r>
            <a:r>
              <a:rPr lang="fr-BE" dirty="0" smtClean="0">
                <a:solidFill>
                  <a:schemeClr val="bg1"/>
                </a:solidFill>
              </a:rPr>
              <a:t> </a:t>
            </a:r>
            <a:r>
              <a:rPr lang="fr-BE" dirty="0" err="1" smtClean="0">
                <a:solidFill>
                  <a:schemeClr val="bg1"/>
                </a:solidFill>
              </a:rPr>
              <a:t>probably</a:t>
            </a:r>
            <a:r>
              <a:rPr lang="fr-BE" dirty="0" smtClean="0">
                <a:solidFill>
                  <a:schemeClr val="bg1"/>
                </a:solidFill>
              </a:rPr>
              <a:t> </a:t>
            </a:r>
            <a:r>
              <a:rPr lang="fr-BE" dirty="0" err="1" smtClean="0">
                <a:solidFill>
                  <a:schemeClr val="bg1"/>
                </a:solidFill>
              </a:rPr>
              <a:t>be</a:t>
            </a:r>
            <a:r>
              <a:rPr lang="fr-BE" dirty="0" smtClean="0">
                <a:solidFill>
                  <a:schemeClr val="bg1"/>
                </a:solidFill>
              </a:rPr>
              <a:t> the first </a:t>
            </a:r>
            <a:r>
              <a:rPr lang="fr-BE" dirty="0" err="1" smtClean="0">
                <a:solidFill>
                  <a:schemeClr val="bg1"/>
                </a:solidFill>
              </a:rPr>
              <a:t>step</a:t>
            </a:r>
            <a:r>
              <a:rPr lang="fr-BE" dirty="0" smtClean="0">
                <a:solidFill>
                  <a:schemeClr val="bg1"/>
                </a:solidFill>
              </a:rPr>
              <a:t> …</a:t>
            </a:r>
            <a:endParaRPr lang="fr-BE" dirty="0">
              <a:solidFill>
                <a:schemeClr val="bg1"/>
              </a:solidFill>
            </a:endParaRPr>
          </a:p>
        </p:txBody>
      </p:sp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>
          <a:xfrm>
            <a:off x="395536" y="2204864"/>
            <a:ext cx="8229600" cy="4525963"/>
          </a:xfrm>
        </p:spPr>
        <p:txBody>
          <a:bodyPr>
            <a:normAutofit lnSpcReduction="10000"/>
          </a:bodyPr>
          <a:lstStyle/>
          <a:p>
            <a:r>
              <a:rPr lang="fr-BE" dirty="0" err="1" smtClean="0"/>
              <a:t>We</a:t>
            </a:r>
            <a:r>
              <a:rPr lang="fr-BE" dirty="0" smtClean="0"/>
              <a:t> </a:t>
            </a:r>
            <a:r>
              <a:rPr lang="fr-BE" dirty="0" err="1" smtClean="0"/>
              <a:t>need</a:t>
            </a:r>
            <a:r>
              <a:rPr lang="fr-BE" dirty="0" smtClean="0"/>
              <a:t> supporters but </a:t>
            </a:r>
            <a:r>
              <a:rPr lang="fr-BE" dirty="0" err="1" smtClean="0"/>
              <a:t>success</a:t>
            </a:r>
            <a:r>
              <a:rPr lang="fr-BE" dirty="0" smtClean="0"/>
              <a:t> </a:t>
            </a:r>
            <a:r>
              <a:rPr lang="fr-BE" dirty="0" err="1" smtClean="0"/>
              <a:t>will</a:t>
            </a:r>
            <a:r>
              <a:rPr lang="fr-BE" dirty="0" smtClean="0"/>
              <a:t> </a:t>
            </a:r>
            <a:r>
              <a:rPr lang="fr-BE" dirty="0" err="1" smtClean="0"/>
              <a:t>probably</a:t>
            </a:r>
            <a:r>
              <a:rPr lang="fr-BE" dirty="0" smtClean="0"/>
              <a:t> </a:t>
            </a:r>
            <a:r>
              <a:rPr lang="fr-BE" dirty="0" err="1" smtClean="0"/>
              <a:t>be</a:t>
            </a:r>
            <a:r>
              <a:rPr lang="fr-BE" dirty="0" smtClean="0"/>
              <a:t> </a:t>
            </a:r>
            <a:r>
              <a:rPr lang="fr-BE" dirty="0" err="1" smtClean="0"/>
              <a:t>obtained</a:t>
            </a:r>
            <a:r>
              <a:rPr lang="fr-BE" dirty="0" smtClean="0"/>
              <a:t> </a:t>
            </a:r>
            <a:r>
              <a:rPr lang="fr-BE" dirty="0" err="1" smtClean="0"/>
              <a:t>when</a:t>
            </a:r>
            <a:r>
              <a:rPr lang="fr-BE" dirty="0" smtClean="0"/>
              <a:t> </a:t>
            </a:r>
            <a:r>
              <a:rPr lang="fr-BE" dirty="0" err="1" smtClean="0"/>
              <a:t>only</a:t>
            </a:r>
            <a:r>
              <a:rPr lang="fr-BE" dirty="0" smtClean="0"/>
              <a:t> few people </a:t>
            </a:r>
            <a:r>
              <a:rPr lang="fr-BE" dirty="0" err="1" smtClean="0"/>
              <a:t>will</a:t>
            </a:r>
            <a:r>
              <a:rPr lang="fr-BE" dirty="0" smtClean="0"/>
              <a:t> </a:t>
            </a:r>
            <a:r>
              <a:rPr lang="fr-BE" dirty="0" err="1" smtClean="0"/>
              <a:t>really</a:t>
            </a:r>
            <a:r>
              <a:rPr lang="fr-BE" dirty="0" smtClean="0"/>
              <a:t> care : </a:t>
            </a:r>
            <a:r>
              <a:rPr lang="fr-BE" dirty="0" err="1" smtClean="0"/>
              <a:t>indifference</a:t>
            </a:r>
            <a:r>
              <a:rPr lang="fr-BE" dirty="0" smtClean="0"/>
              <a:t> </a:t>
            </a:r>
            <a:r>
              <a:rPr lang="fr-BE" dirty="0" err="1" smtClean="0"/>
              <a:t>will</a:t>
            </a:r>
            <a:r>
              <a:rPr lang="fr-BE" dirty="0" smtClean="0"/>
              <a:t> </a:t>
            </a:r>
            <a:r>
              <a:rPr lang="fr-BE" dirty="0" err="1" smtClean="0"/>
              <a:t>mean</a:t>
            </a:r>
            <a:r>
              <a:rPr lang="fr-BE" dirty="0" smtClean="0"/>
              <a:t> </a:t>
            </a:r>
            <a:r>
              <a:rPr lang="fr-BE" dirty="0" err="1" smtClean="0"/>
              <a:t>that</a:t>
            </a:r>
            <a:r>
              <a:rPr lang="fr-BE" dirty="0" smtClean="0"/>
              <a:t> scare </a:t>
            </a:r>
            <a:r>
              <a:rPr lang="fr-BE" dirty="0" err="1" smtClean="0"/>
              <a:t>is</a:t>
            </a:r>
            <a:r>
              <a:rPr lang="fr-BE" dirty="0" smtClean="0"/>
              <a:t> gone.</a:t>
            </a:r>
          </a:p>
          <a:p>
            <a:endParaRPr lang="fr-BE" dirty="0" smtClean="0"/>
          </a:p>
          <a:p>
            <a:r>
              <a:rPr lang="fr-BE" dirty="0" smtClean="0"/>
              <a:t>Paul Valéry </a:t>
            </a:r>
            <a:r>
              <a:rPr lang="fr-BE" dirty="0" err="1" smtClean="0"/>
              <a:t>already</a:t>
            </a:r>
            <a:r>
              <a:rPr lang="fr-BE" dirty="0" smtClean="0"/>
              <a:t> </a:t>
            </a:r>
            <a:r>
              <a:rPr lang="fr-BE" dirty="0" err="1" smtClean="0"/>
              <a:t>wrote</a:t>
            </a:r>
            <a:r>
              <a:rPr lang="fr-BE" dirty="0" smtClean="0"/>
              <a:t> </a:t>
            </a:r>
            <a:r>
              <a:rPr lang="fr-BE" dirty="0" err="1" smtClean="0"/>
              <a:t>years</a:t>
            </a:r>
            <a:r>
              <a:rPr lang="fr-BE" dirty="0" smtClean="0"/>
              <a:t> </a:t>
            </a:r>
            <a:r>
              <a:rPr lang="fr-BE" dirty="0" err="1" smtClean="0"/>
              <a:t>ago</a:t>
            </a:r>
            <a:r>
              <a:rPr lang="fr-BE" dirty="0" smtClean="0"/>
              <a:t> </a:t>
            </a:r>
            <a:r>
              <a:rPr lang="fr-BE" dirty="0" err="1" smtClean="0"/>
              <a:t>that</a:t>
            </a:r>
            <a:r>
              <a:rPr lang="fr-BE" dirty="0" smtClean="0"/>
              <a:t> : « </a:t>
            </a:r>
            <a:r>
              <a:rPr lang="fr-BE" dirty="0" err="1" smtClean="0"/>
              <a:t>any</a:t>
            </a:r>
            <a:r>
              <a:rPr lang="fr-BE" dirty="0" smtClean="0"/>
              <a:t> </a:t>
            </a:r>
            <a:r>
              <a:rPr lang="fr-BE" dirty="0" err="1" smtClean="0"/>
              <a:t>policy</a:t>
            </a:r>
            <a:r>
              <a:rPr lang="fr-BE" dirty="0" smtClean="0"/>
              <a:t> </a:t>
            </a:r>
            <a:r>
              <a:rPr lang="fr-BE" dirty="0" err="1" smtClean="0"/>
              <a:t>is</a:t>
            </a:r>
            <a:r>
              <a:rPr lang="fr-BE" dirty="0" smtClean="0"/>
              <a:t> </a:t>
            </a:r>
            <a:r>
              <a:rPr lang="fr-BE" dirty="0" err="1" smtClean="0"/>
              <a:t>based</a:t>
            </a:r>
            <a:r>
              <a:rPr lang="fr-BE" dirty="0" smtClean="0"/>
              <a:t> on the </a:t>
            </a:r>
            <a:r>
              <a:rPr lang="fr-BE" dirty="0" err="1" smtClean="0"/>
              <a:t>indifference</a:t>
            </a:r>
            <a:r>
              <a:rPr lang="fr-BE" dirty="0" smtClean="0"/>
              <a:t> of </a:t>
            </a:r>
            <a:r>
              <a:rPr lang="fr-BE" dirty="0" err="1" smtClean="0"/>
              <a:t>most</a:t>
            </a:r>
            <a:r>
              <a:rPr lang="fr-BE" dirty="0" smtClean="0"/>
              <a:t> </a:t>
            </a:r>
            <a:r>
              <a:rPr lang="fr-BE" dirty="0" err="1" smtClean="0"/>
              <a:t>concerned</a:t>
            </a:r>
            <a:r>
              <a:rPr lang="fr-BE" dirty="0" smtClean="0"/>
              <a:t> people, </a:t>
            </a:r>
            <a:r>
              <a:rPr lang="fr-BE" dirty="0" err="1" smtClean="0"/>
              <a:t>without</a:t>
            </a:r>
            <a:r>
              <a:rPr lang="fr-BE" dirty="0" smtClean="0"/>
              <a:t> </a:t>
            </a:r>
            <a:r>
              <a:rPr lang="fr-BE" dirty="0" err="1" smtClean="0"/>
              <a:t>which</a:t>
            </a:r>
            <a:r>
              <a:rPr lang="fr-BE" dirty="0" smtClean="0"/>
              <a:t> no </a:t>
            </a:r>
            <a:r>
              <a:rPr lang="fr-BE" dirty="0" err="1" smtClean="0"/>
              <a:t>policy</a:t>
            </a:r>
            <a:r>
              <a:rPr lang="fr-BE" dirty="0" smtClean="0"/>
              <a:t> </a:t>
            </a:r>
            <a:r>
              <a:rPr lang="fr-BE" dirty="0" err="1" smtClean="0"/>
              <a:t>is</a:t>
            </a:r>
            <a:r>
              <a:rPr lang="fr-BE" dirty="0" smtClean="0"/>
              <a:t> possible »</a:t>
            </a:r>
            <a:endParaRPr lang="fr-B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395536" y="2348880"/>
            <a:ext cx="8229600" cy="1143000"/>
          </a:xfrm>
        </p:spPr>
        <p:txBody>
          <a:bodyPr/>
          <a:lstStyle/>
          <a:p>
            <a:r>
              <a:rPr lang="fr-BE" dirty="0" err="1" smtClean="0">
                <a:solidFill>
                  <a:schemeClr val="bg1"/>
                </a:solidFill>
              </a:rPr>
              <a:t>Thank</a:t>
            </a:r>
            <a:r>
              <a:rPr lang="fr-BE" dirty="0" smtClean="0">
                <a:solidFill>
                  <a:schemeClr val="bg1"/>
                </a:solidFill>
              </a:rPr>
              <a:t> </a:t>
            </a:r>
            <a:r>
              <a:rPr lang="fr-BE" dirty="0" err="1" smtClean="0">
                <a:solidFill>
                  <a:schemeClr val="bg1"/>
                </a:solidFill>
              </a:rPr>
              <a:t>you</a:t>
            </a:r>
            <a:endParaRPr lang="fr-BE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BE" sz="3600" dirty="0" err="1" smtClean="0">
                <a:solidFill>
                  <a:schemeClr val="bg1"/>
                </a:solidFill>
              </a:rPr>
              <a:t>Belgium</a:t>
            </a:r>
            <a:r>
              <a:rPr lang="fr-BE" sz="3600" dirty="0" smtClean="0">
                <a:solidFill>
                  <a:schemeClr val="bg1"/>
                </a:solidFill>
              </a:rPr>
              <a:t> </a:t>
            </a:r>
            <a:r>
              <a:rPr lang="fr-BE" sz="3600" dirty="0" err="1" smtClean="0">
                <a:solidFill>
                  <a:schemeClr val="bg1"/>
                </a:solidFill>
              </a:rPr>
              <a:t>receives</a:t>
            </a:r>
            <a:r>
              <a:rPr lang="fr-BE" sz="3600" dirty="0" smtClean="0">
                <a:solidFill>
                  <a:schemeClr val="bg1"/>
                </a:solidFill>
              </a:rPr>
              <a:t> plutonium (</a:t>
            </a:r>
            <a:r>
              <a:rPr lang="fr-BE" sz="3600" dirty="0" err="1" smtClean="0">
                <a:solidFill>
                  <a:schemeClr val="bg1"/>
                </a:solidFill>
              </a:rPr>
              <a:t>around</a:t>
            </a:r>
            <a:r>
              <a:rPr lang="fr-BE" sz="3600" dirty="0" smtClean="0">
                <a:solidFill>
                  <a:schemeClr val="bg1"/>
                </a:solidFill>
              </a:rPr>
              <a:t> 1960)</a:t>
            </a:r>
            <a:endParaRPr lang="fr-BE" sz="3600" dirty="0">
              <a:solidFill>
                <a:schemeClr val="bg1"/>
              </a:solidFill>
            </a:endParaRPr>
          </a:p>
        </p:txBody>
      </p:sp>
      <p:pic>
        <p:nvPicPr>
          <p:cNvPr id="4" name="Espace réservé du contenu 3" descr="Pu transport auto env1960 00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27584" y="1484784"/>
            <a:ext cx="5228354" cy="3340967"/>
          </a:xfrm>
        </p:spPr>
      </p:pic>
      <p:sp>
        <p:nvSpPr>
          <p:cNvPr id="5" name="ZoneTexte 4"/>
          <p:cNvSpPr txBox="1"/>
          <p:nvPr/>
        </p:nvSpPr>
        <p:spPr>
          <a:xfrm>
            <a:off x="3275856" y="5157192"/>
            <a:ext cx="56166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400" dirty="0" smtClean="0"/>
              <a:t>Transport of one of the first </a:t>
            </a:r>
            <a:r>
              <a:rPr lang="fr-BE" sz="2400" dirty="0" err="1" smtClean="0"/>
              <a:t>delivery</a:t>
            </a:r>
            <a:r>
              <a:rPr lang="fr-BE" sz="2400" dirty="0" smtClean="0"/>
              <a:t> of </a:t>
            </a:r>
            <a:r>
              <a:rPr lang="fr-BE" sz="2400" dirty="0" err="1" smtClean="0"/>
              <a:t>american</a:t>
            </a:r>
            <a:r>
              <a:rPr lang="fr-BE" sz="2400" dirty="0" smtClean="0"/>
              <a:t> Pu </a:t>
            </a:r>
            <a:r>
              <a:rPr lang="fr-BE" sz="2400" dirty="0" err="1" smtClean="0"/>
              <a:t>from</a:t>
            </a:r>
            <a:r>
              <a:rPr lang="fr-BE" sz="2400" dirty="0" smtClean="0"/>
              <a:t> </a:t>
            </a:r>
            <a:r>
              <a:rPr lang="fr-BE" sz="2400" dirty="0" err="1" smtClean="0"/>
              <a:t>Antwerp</a:t>
            </a:r>
            <a:r>
              <a:rPr lang="fr-BE" sz="2400" dirty="0" smtClean="0"/>
              <a:t> </a:t>
            </a:r>
            <a:r>
              <a:rPr lang="fr-BE" sz="2400" dirty="0" err="1" smtClean="0"/>
              <a:t>harbour</a:t>
            </a:r>
            <a:r>
              <a:rPr lang="fr-BE" sz="2400" dirty="0" smtClean="0"/>
              <a:t> to SCK-CEN</a:t>
            </a:r>
            <a:endParaRPr lang="fr-BE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BE" sz="3600" dirty="0" smtClean="0">
                <a:solidFill>
                  <a:schemeClr val="bg1"/>
                </a:solidFill>
              </a:rPr>
              <a:t>A </a:t>
            </a:r>
            <a:r>
              <a:rPr lang="fr-BE" sz="3600" dirty="0" err="1" smtClean="0">
                <a:solidFill>
                  <a:schemeClr val="bg1"/>
                </a:solidFill>
              </a:rPr>
              <a:t>common</a:t>
            </a:r>
            <a:r>
              <a:rPr lang="fr-BE" sz="3600" dirty="0" smtClean="0">
                <a:solidFill>
                  <a:schemeClr val="bg1"/>
                </a:solidFill>
              </a:rPr>
              <a:t> group SCK-CEN </a:t>
            </a:r>
            <a:r>
              <a:rPr lang="fr-BE" sz="3600" dirty="0" err="1" smtClean="0">
                <a:solidFill>
                  <a:schemeClr val="bg1"/>
                </a:solidFill>
              </a:rPr>
              <a:t>with</a:t>
            </a:r>
            <a:r>
              <a:rPr lang="fr-BE" sz="3600" dirty="0" smtClean="0">
                <a:solidFill>
                  <a:schemeClr val="bg1"/>
                </a:solidFill>
              </a:rPr>
              <a:t> BN</a:t>
            </a:r>
            <a:br>
              <a:rPr lang="fr-BE" sz="3600" dirty="0" smtClean="0">
                <a:solidFill>
                  <a:schemeClr val="bg1"/>
                </a:solidFill>
              </a:rPr>
            </a:br>
            <a:r>
              <a:rPr lang="fr-BE" sz="3600" dirty="0" smtClean="0">
                <a:solidFill>
                  <a:schemeClr val="bg1"/>
                </a:solidFill>
              </a:rPr>
              <a:t>(the sixties)</a:t>
            </a:r>
            <a:endParaRPr lang="fr-BE" sz="3600" dirty="0">
              <a:solidFill>
                <a:schemeClr val="bg1"/>
              </a:solidFill>
            </a:endParaRPr>
          </a:p>
        </p:txBody>
      </p:sp>
      <p:pic>
        <p:nvPicPr>
          <p:cNvPr id="4" name="Espace réservé du contenu 3" descr="atelier Groupe mixte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11560" y="1772816"/>
            <a:ext cx="3384376" cy="3139548"/>
          </a:xfrm>
        </p:spPr>
      </p:pic>
      <p:pic>
        <p:nvPicPr>
          <p:cNvPr id="1026" name="Picture 2" descr="MOX 63 in BR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8064" y="1772816"/>
            <a:ext cx="2755900" cy="393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ZoneTexte 4"/>
          <p:cNvSpPr txBox="1"/>
          <p:nvPr/>
        </p:nvSpPr>
        <p:spPr>
          <a:xfrm>
            <a:off x="611560" y="5445224"/>
            <a:ext cx="37444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 err="1" smtClean="0"/>
              <a:t>Laboratories</a:t>
            </a:r>
            <a:r>
              <a:rPr lang="fr-BE" dirty="0" smtClean="0"/>
              <a:t> and  pilot plant </a:t>
            </a:r>
            <a:r>
              <a:rPr lang="fr-BE" dirty="0" err="1" smtClean="0"/>
              <a:t>at</a:t>
            </a:r>
            <a:r>
              <a:rPr lang="fr-BE" dirty="0" smtClean="0"/>
              <a:t> SCK-CEN</a:t>
            </a:r>
            <a:endParaRPr lang="fr-BE" dirty="0"/>
          </a:p>
        </p:txBody>
      </p:sp>
      <p:sp>
        <p:nvSpPr>
          <p:cNvPr id="6" name="ZoneTexte 5"/>
          <p:cNvSpPr txBox="1"/>
          <p:nvPr/>
        </p:nvSpPr>
        <p:spPr>
          <a:xfrm>
            <a:off x="5076056" y="6021288"/>
            <a:ext cx="38769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 smtClean="0"/>
              <a:t>World première : MOX in BR3  (1963)</a:t>
            </a:r>
            <a:endParaRPr lang="fr-B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BE" dirty="0" smtClean="0">
                <a:solidFill>
                  <a:schemeClr val="bg1"/>
                </a:solidFill>
              </a:rPr>
              <a:t>BN </a:t>
            </a:r>
            <a:r>
              <a:rPr lang="fr-BE" dirty="0" err="1" smtClean="0">
                <a:solidFill>
                  <a:schemeClr val="bg1"/>
                </a:solidFill>
              </a:rPr>
              <a:t>builds</a:t>
            </a:r>
            <a:r>
              <a:rPr lang="fr-BE" dirty="0" smtClean="0">
                <a:solidFill>
                  <a:schemeClr val="bg1"/>
                </a:solidFill>
              </a:rPr>
              <a:t> an </a:t>
            </a:r>
            <a:r>
              <a:rPr lang="fr-BE" dirty="0" err="1" smtClean="0">
                <a:solidFill>
                  <a:schemeClr val="bg1"/>
                </a:solidFill>
              </a:rPr>
              <a:t>industrial</a:t>
            </a:r>
            <a:r>
              <a:rPr lang="fr-BE" dirty="0" smtClean="0">
                <a:solidFill>
                  <a:schemeClr val="bg1"/>
                </a:solidFill>
              </a:rPr>
              <a:t> plant </a:t>
            </a:r>
            <a:br>
              <a:rPr lang="fr-BE" dirty="0" smtClean="0">
                <a:solidFill>
                  <a:schemeClr val="bg1"/>
                </a:solidFill>
              </a:rPr>
            </a:br>
            <a:r>
              <a:rPr lang="fr-BE" dirty="0" smtClean="0">
                <a:solidFill>
                  <a:schemeClr val="bg1"/>
                </a:solidFill>
              </a:rPr>
              <a:t>(the seventies)</a:t>
            </a:r>
            <a:endParaRPr lang="fr-BE" dirty="0">
              <a:solidFill>
                <a:schemeClr val="bg1"/>
              </a:solidFill>
            </a:endParaRPr>
          </a:p>
        </p:txBody>
      </p:sp>
      <p:pic>
        <p:nvPicPr>
          <p:cNvPr id="4" name="Espace réservé du contenu 3" descr="usine 1973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755576" y="1772816"/>
            <a:ext cx="5400600" cy="4730180"/>
          </a:xfrm>
        </p:spPr>
      </p:pic>
      <p:sp>
        <p:nvSpPr>
          <p:cNvPr id="7" name="ZoneTexte 6"/>
          <p:cNvSpPr txBox="1"/>
          <p:nvPr/>
        </p:nvSpPr>
        <p:spPr>
          <a:xfrm>
            <a:off x="5220072" y="2132856"/>
            <a:ext cx="51187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400" dirty="0" smtClean="0"/>
              <a:t>The Dessel BN plant</a:t>
            </a:r>
          </a:p>
          <a:p>
            <a:r>
              <a:rPr lang="fr-BE" sz="2400" dirty="0" smtClean="0"/>
              <a:t> in </a:t>
            </a:r>
            <a:r>
              <a:rPr lang="fr-BE" sz="2400" dirty="0" err="1" smtClean="0"/>
              <a:t>its</a:t>
            </a:r>
            <a:r>
              <a:rPr lang="fr-BE" sz="2400" dirty="0" smtClean="0"/>
              <a:t> first </a:t>
            </a:r>
            <a:r>
              <a:rPr lang="fr-BE" sz="2400" dirty="0" err="1" smtClean="0"/>
              <a:t>years</a:t>
            </a:r>
            <a:endParaRPr lang="fr-BE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BE" dirty="0" err="1" smtClean="0">
                <a:solidFill>
                  <a:schemeClr val="bg1"/>
                </a:solidFill>
              </a:rPr>
              <a:t>Political</a:t>
            </a:r>
            <a:r>
              <a:rPr lang="fr-BE" dirty="0" smtClean="0">
                <a:solidFill>
                  <a:schemeClr val="bg1"/>
                </a:solidFill>
              </a:rPr>
              <a:t> support </a:t>
            </a:r>
            <a:r>
              <a:rPr lang="fr-BE" dirty="0" err="1" smtClean="0">
                <a:solidFill>
                  <a:schemeClr val="bg1"/>
                </a:solidFill>
              </a:rPr>
              <a:t>during</a:t>
            </a:r>
            <a:r>
              <a:rPr lang="fr-BE" dirty="0" smtClean="0">
                <a:solidFill>
                  <a:schemeClr val="bg1"/>
                </a:solidFill>
              </a:rPr>
              <a:t> the first </a:t>
            </a:r>
            <a:r>
              <a:rPr lang="fr-BE" dirty="0" err="1" smtClean="0">
                <a:solidFill>
                  <a:schemeClr val="bg1"/>
                </a:solidFill>
              </a:rPr>
              <a:t>years</a:t>
            </a:r>
            <a:r>
              <a:rPr lang="fr-BE" dirty="0" smtClean="0">
                <a:solidFill>
                  <a:schemeClr val="bg1"/>
                </a:solidFill>
              </a:rPr>
              <a:t> of </a:t>
            </a:r>
            <a:r>
              <a:rPr lang="fr-BE" dirty="0" err="1" smtClean="0">
                <a:solidFill>
                  <a:schemeClr val="bg1"/>
                </a:solidFill>
              </a:rPr>
              <a:t>activity</a:t>
            </a:r>
            <a:endParaRPr lang="fr-BE" dirty="0">
              <a:solidFill>
                <a:schemeClr val="bg1"/>
              </a:solidFill>
            </a:endParaRPr>
          </a:p>
        </p:txBody>
      </p:sp>
      <p:pic>
        <p:nvPicPr>
          <p:cNvPr id="4" name="Espace réservé du contenu 3" descr="SNR assembl. 1970ies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27584" y="1988840"/>
            <a:ext cx="2772108" cy="4248472"/>
          </a:xfrm>
        </p:spPr>
      </p:pic>
      <p:pic>
        <p:nvPicPr>
          <p:cNvPr id="5" name="Image 4" descr="viste Baudouin env74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851920" y="1988840"/>
            <a:ext cx="2533780" cy="1720938"/>
          </a:xfrm>
          <a:prstGeom prst="rect">
            <a:avLst/>
          </a:prstGeom>
        </p:spPr>
      </p:pic>
      <p:pic>
        <p:nvPicPr>
          <p:cNvPr id="6" name="Image 5" descr="Cools 74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436096" y="3645024"/>
            <a:ext cx="2673487" cy="1797142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6516216" y="1988840"/>
            <a:ext cx="23042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400" dirty="0" smtClean="0"/>
              <a:t>King Baudouin </a:t>
            </a:r>
            <a:endParaRPr lang="fr-BE" sz="2400" dirty="0"/>
          </a:p>
        </p:txBody>
      </p:sp>
      <p:sp>
        <p:nvSpPr>
          <p:cNvPr id="8" name="ZoneTexte 7"/>
          <p:cNvSpPr txBox="1"/>
          <p:nvPr/>
        </p:nvSpPr>
        <p:spPr>
          <a:xfrm>
            <a:off x="6732240" y="2924944"/>
            <a:ext cx="21707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2400" dirty="0" err="1" smtClean="0"/>
              <a:t>Minister</a:t>
            </a:r>
            <a:r>
              <a:rPr lang="fr-BE" sz="2400" dirty="0" smtClean="0"/>
              <a:t> Cools</a:t>
            </a:r>
            <a:endParaRPr lang="fr-BE" sz="2400" dirty="0"/>
          </a:p>
        </p:txBody>
      </p:sp>
      <p:sp>
        <p:nvSpPr>
          <p:cNvPr id="9" name="ZoneTexte 8"/>
          <p:cNvSpPr txBox="1"/>
          <p:nvPr/>
        </p:nvSpPr>
        <p:spPr>
          <a:xfrm>
            <a:off x="3923928" y="5805264"/>
            <a:ext cx="444063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2400" dirty="0" smtClean="0"/>
              <a:t>SNR </a:t>
            </a:r>
            <a:r>
              <a:rPr lang="fr-BE" sz="2400" dirty="0" err="1" smtClean="0"/>
              <a:t>MkI</a:t>
            </a:r>
            <a:r>
              <a:rPr lang="fr-BE" sz="2400" dirty="0" smtClean="0"/>
              <a:t> </a:t>
            </a:r>
            <a:r>
              <a:rPr lang="fr-BE" sz="2400" dirty="0" err="1" smtClean="0"/>
              <a:t>core</a:t>
            </a:r>
            <a:r>
              <a:rPr lang="fr-BE" sz="2400" dirty="0" smtClean="0"/>
              <a:t>  and irradiations</a:t>
            </a:r>
          </a:p>
          <a:p>
            <a:r>
              <a:rPr lang="fr-BE" sz="2400" dirty="0" smtClean="0"/>
              <a:t> </a:t>
            </a:r>
            <a:r>
              <a:rPr lang="fr-BE" sz="2400" dirty="0" err="1" smtClean="0"/>
              <a:t>with</a:t>
            </a:r>
            <a:r>
              <a:rPr lang="fr-BE" sz="2400" dirty="0" smtClean="0"/>
              <a:t> </a:t>
            </a:r>
            <a:r>
              <a:rPr lang="fr-BE" sz="2400" dirty="0" err="1" smtClean="0"/>
              <a:t>Governments</a:t>
            </a:r>
            <a:r>
              <a:rPr lang="fr-BE" sz="2400" dirty="0" smtClean="0"/>
              <a:t> </a:t>
            </a:r>
            <a:r>
              <a:rPr lang="fr-BE" sz="2400" dirty="0" err="1" smtClean="0"/>
              <a:t>financing</a:t>
            </a:r>
            <a:endParaRPr lang="fr-BE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BE" dirty="0" err="1" smtClean="0">
                <a:solidFill>
                  <a:schemeClr val="bg1"/>
                </a:solidFill>
              </a:rPr>
              <a:t>Industrial</a:t>
            </a:r>
            <a:r>
              <a:rPr lang="fr-BE" dirty="0" smtClean="0">
                <a:solidFill>
                  <a:schemeClr val="bg1"/>
                </a:solidFill>
              </a:rPr>
              <a:t> </a:t>
            </a:r>
            <a:r>
              <a:rPr lang="fr-BE" dirty="0" err="1" smtClean="0">
                <a:solidFill>
                  <a:schemeClr val="bg1"/>
                </a:solidFill>
              </a:rPr>
              <a:t>maturity</a:t>
            </a:r>
            <a:r>
              <a:rPr lang="fr-BE" dirty="0" smtClean="0">
                <a:solidFill>
                  <a:schemeClr val="bg1"/>
                </a:solidFill>
              </a:rPr>
              <a:t>  (the eighties)</a:t>
            </a:r>
            <a:endParaRPr lang="fr-BE" dirty="0">
              <a:solidFill>
                <a:schemeClr val="bg1"/>
              </a:solidFill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827584" y="5229200"/>
            <a:ext cx="784887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400" dirty="0" err="1" smtClean="0"/>
              <a:t>Manufacturing</a:t>
            </a:r>
            <a:r>
              <a:rPr lang="fr-BE" sz="2400" dirty="0" smtClean="0"/>
              <a:t> MOX fuel for LWR in</a:t>
            </a:r>
          </a:p>
          <a:p>
            <a:r>
              <a:rPr lang="fr-BE" sz="2400" dirty="0" smtClean="0"/>
              <a:t>France, Germany, </a:t>
            </a:r>
            <a:r>
              <a:rPr lang="fr-BE" sz="2400" dirty="0" err="1" smtClean="0"/>
              <a:t>Switzerland</a:t>
            </a:r>
            <a:r>
              <a:rPr lang="fr-BE" sz="2400" dirty="0" smtClean="0"/>
              <a:t>, </a:t>
            </a:r>
            <a:r>
              <a:rPr lang="fr-BE" sz="2400" dirty="0" err="1" smtClean="0"/>
              <a:t>Japan</a:t>
            </a:r>
            <a:r>
              <a:rPr lang="fr-BE" sz="2400" dirty="0" smtClean="0"/>
              <a:t> and </a:t>
            </a:r>
            <a:r>
              <a:rPr lang="fr-BE" sz="2400" dirty="0" err="1" smtClean="0"/>
              <a:t>Belgium</a:t>
            </a:r>
            <a:endParaRPr lang="fr-BE" sz="2400" dirty="0" smtClean="0"/>
          </a:p>
          <a:p>
            <a:r>
              <a:rPr lang="fr-BE" sz="2400" dirty="0" smtClean="0"/>
              <a:t>but </a:t>
            </a:r>
            <a:r>
              <a:rPr lang="fr-BE" sz="2400" dirty="0" err="1" smtClean="0"/>
              <a:t>also</a:t>
            </a:r>
            <a:r>
              <a:rPr lang="fr-BE" sz="2400" dirty="0" smtClean="0"/>
              <a:t> </a:t>
            </a:r>
            <a:r>
              <a:rPr lang="fr-BE" sz="2400" dirty="0" err="1" smtClean="0"/>
              <a:t>smaller</a:t>
            </a:r>
            <a:r>
              <a:rPr lang="fr-BE" sz="2400" dirty="0" smtClean="0"/>
              <a:t> </a:t>
            </a:r>
            <a:r>
              <a:rPr lang="fr-BE" sz="2400" dirty="0" err="1" smtClean="0"/>
              <a:t>amounts</a:t>
            </a:r>
            <a:r>
              <a:rPr lang="fr-BE" sz="2400" dirty="0" smtClean="0"/>
              <a:t> for </a:t>
            </a:r>
            <a:r>
              <a:rPr lang="fr-BE" sz="2400" dirty="0" err="1" smtClean="0"/>
              <a:t>Italy</a:t>
            </a:r>
            <a:r>
              <a:rPr lang="fr-BE" sz="2400" dirty="0" smtClean="0"/>
              <a:t>, </a:t>
            </a:r>
            <a:r>
              <a:rPr lang="fr-BE" sz="2400" dirty="0" err="1" smtClean="0"/>
              <a:t>Netherland</a:t>
            </a:r>
            <a:r>
              <a:rPr lang="fr-BE" sz="2400" dirty="0" smtClean="0"/>
              <a:t>, </a:t>
            </a:r>
            <a:r>
              <a:rPr lang="fr-BE" sz="2400" dirty="0" err="1" smtClean="0"/>
              <a:t>Sweden</a:t>
            </a:r>
            <a:endParaRPr lang="fr-BE" sz="2400" dirty="0" smtClean="0"/>
          </a:p>
          <a:p>
            <a:r>
              <a:rPr lang="fr-BE" sz="2400" dirty="0" smtClean="0"/>
              <a:t>  </a:t>
            </a:r>
            <a:r>
              <a:rPr lang="fr-BE" dirty="0" smtClean="0"/>
              <a:t>( situation end of 2005) </a:t>
            </a:r>
            <a:endParaRPr lang="fr-BE" dirty="0"/>
          </a:p>
        </p:txBody>
      </p:sp>
      <p:pic>
        <p:nvPicPr>
          <p:cNvPr id="1026" name="Picture 2" descr="RA05-1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9672" y="1700808"/>
            <a:ext cx="6336704" cy="30988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Personnalisé 8">
      <a:dk1>
        <a:srgbClr val="FFFF00"/>
      </a:dk1>
      <a:lt1>
        <a:sysClr val="window" lastClr="FFFFFF"/>
      </a:lt1>
      <a:dk2>
        <a:srgbClr val="006100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ivil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847</TotalTime>
  <Words>1108</Words>
  <Application>Microsoft Office PowerPoint</Application>
  <PresentationFormat>Affichage à l'écran (4:3)</PresentationFormat>
  <Paragraphs>208</Paragraphs>
  <Slides>44</Slides>
  <Notes>12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44</vt:i4>
      </vt:variant>
    </vt:vector>
  </HeadingPairs>
  <TitlesOfParts>
    <vt:vector size="45" baseType="lpstr">
      <vt:lpstr>Thème Office</vt:lpstr>
      <vt:lpstr>A haunting issue :  the destiny of plutonium</vt:lpstr>
      <vt:lpstr>What’s the situation ?</vt:lpstr>
      <vt:lpstr>Origins of the civilian stocks of separated plutonium</vt:lpstr>
      <vt:lpstr>The example of a succesfull  planned development in Belgium</vt:lpstr>
      <vt:lpstr>Belgium receives plutonium (around 1960)</vt:lpstr>
      <vt:lpstr>A common group SCK-CEN with BN (the sixties)</vt:lpstr>
      <vt:lpstr>BN builds an industrial plant  (the seventies)</vt:lpstr>
      <vt:lpstr>Political support during the first years of activity</vt:lpstr>
      <vt:lpstr>Industrial maturity  (the eighties)</vt:lpstr>
      <vt:lpstr>Full capacity until 2005</vt:lpstr>
      <vt:lpstr>Dismantling now</vt:lpstr>
      <vt:lpstr>This does not mean that there were no political obstacles</vt:lpstr>
      <vt:lpstr>One example: the failure of the extension</vt:lpstr>
      <vt:lpstr>The situation of military stocks</vt:lpstr>
      <vt:lpstr>Past production of  US weapons-grade plutonium</vt:lpstr>
      <vt:lpstr>Probably one of the first proposal of a method to reduce stocks came from Belgium, based on its recycling know-how</vt:lpstr>
      <vt:lpstr>Chronology of the international discussions (1)</vt:lpstr>
      <vt:lpstr>Chronology of the international discussions (2)</vt:lpstr>
      <vt:lpstr>Steps in the US MOX policy</vt:lpstr>
      <vt:lpstr>Will MFFF ever be operational ?</vt:lpstr>
      <vt:lpstr>Diapositive 21</vt:lpstr>
      <vt:lpstr>MFFF cut out of DoE’s budget </vt:lpstr>
      <vt:lpstr>Meanwhile, Russia starts a 800 MWe plutonium fast breeder</vt:lpstr>
      <vt:lpstr>Anxieties in fictions  and demonstrations</vt:lpstr>
      <vt:lpstr>Plutonium : notions that have a strong emotional impact</vt:lpstr>
      <vt:lpstr>Plutonium : the myths</vt:lpstr>
      <vt:lpstr>Diapositive 27</vt:lpstr>
      <vt:lpstr>A recent novel placed in Hanford</vt:lpstr>
      <vt:lpstr>Green Actions : Greenpeace in Dessel</vt:lpstr>
      <vt:lpstr>Green Actions : Mother Earth</vt:lpstr>
      <vt:lpstr>Misinformation and distortion of facts</vt:lpstr>
      <vt:lpstr>Emotional fears</vt:lpstr>
      <vt:lpstr>How can we react ?</vt:lpstr>
      <vt:lpstr>Shall we also use emotions ?</vt:lpstr>
      <vt:lpstr>Targeting  hearts and guts</vt:lpstr>
      <vt:lpstr>But to be memorized, a message requires  :</vt:lpstr>
      <vt:lpstr>Streamlining arguments for the public</vt:lpstr>
      <vt:lpstr>Fundamental messages:</vt:lpstr>
      <vt:lpstr>So what ?</vt:lpstr>
      <vt:lpstr>Plutonium means wealth …</vt:lpstr>
      <vt:lpstr>Probably lacking today</vt:lpstr>
      <vt:lpstr>Dreams are needed to be creative</vt:lpstr>
      <vt:lpstr>But indifference will probably be the first step …</vt:lpstr>
      <vt:lpstr>Thank you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Will future plutonium recycling surf on the wave of negeative phantasms ?</dc:title>
  <dc:creator>Utilisateur</dc:creator>
  <cp:lastModifiedBy>Utilisateur</cp:lastModifiedBy>
  <cp:revision>104</cp:revision>
  <dcterms:created xsi:type="dcterms:W3CDTF">2014-03-29T09:13:18Z</dcterms:created>
  <dcterms:modified xsi:type="dcterms:W3CDTF">2014-07-28T09:28:44Z</dcterms:modified>
</cp:coreProperties>
</file>